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67" r:id="rId6"/>
    <p:sldId id="269" r:id="rId7"/>
    <p:sldId id="273" r:id="rId8"/>
    <p:sldId id="274" r:id="rId9"/>
    <p:sldId id="276" r:id="rId10"/>
    <p:sldId id="277" r:id="rId11"/>
  </p:sldIdLst>
  <p:sldSz cx="12192000" cy="6858000"/>
  <p:notesSz cx="6858000" cy="9144000"/>
  <p:defaultTextStyle>
    <a:lvl1pPr>
      <a:defRPr>
        <a:latin typeface="+mn-lt"/>
        <a:ea typeface="+mn-ea"/>
        <a:cs typeface="+mn-cs"/>
        <a:sym typeface="Avenir Roman"/>
      </a:defRPr>
    </a:lvl1pPr>
    <a:lvl2pPr>
      <a:defRPr>
        <a:latin typeface="+mn-lt"/>
        <a:ea typeface="+mn-ea"/>
        <a:cs typeface="+mn-cs"/>
        <a:sym typeface="Avenir Roman"/>
      </a:defRPr>
    </a:lvl2pPr>
    <a:lvl3pPr>
      <a:defRPr>
        <a:latin typeface="+mn-lt"/>
        <a:ea typeface="+mn-ea"/>
        <a:cs typeface="+mn-cs"/>
        <a:sym typeface="Avenir Roman"/>
      </a:defRPr>
    </a:lvl3pPr>
    <a:lvl4pPr>
      <a:defRPr>
        <a:latin typeface="+mn-lt"/>
        <a:ea typeface="+mn-ea"/>
        <a:cs typeface="+mn-cs"/>
        <a:sym typeface="Avenir Roman"/>
      </a:defRPr>
    </a:lvl4pPr>
    <a:lvl5pPr>
      <a:defRPr>
        <a:latin typeface="+mn-lt"/>
        <a:ea typeface="+mn-ea"/>
        <a:cs typeface="+mn-cs"/>
        <a:sym typeface="Avenir Roman"/>
      </a:defRPr>
    </a:lvl5pPr>
    <a:lvl6pPr>
      <a:defRPr>
        <a:latin typeface="+mn-lt"/>
        <a:ea typeface="+mn-ea"/>
        <a:cs typeface="+mn-cs"/>
        <a:sym typeface="Avenir Roman"/>
      </a:defRPr>
    </a:lvl6pPr>
    <a:lvl7pPr>
      <a:defRPr>
        <a:latin typeface="+mn-lt"/>
        <a:ea typeface="+mn-ea"/>
        <a:cs typeface="+mn-cs"/>
        <a:sym typeface="Avenir Roman"/>
      </a:defRPr>
    </a:lvl7pPr>
    <a:lvl8pPr>
      <a:defRPr>
        <a:latin typeface="+mn-lt"/>
        <a:ea typeface="+mn-ea"/>
        <a:cs typeface="+mn-cs"/>
        <a:sym typeface="Avenir Roman"/>
      </a:defRPr>
    </a:lvl8pPr>
    <a:lvl9pPr>
      <a:defRPr>
        <a:latin typeface="+mn-lt"/>
        <a:ea typeface="+mn-ea"/>
        <a:cs typeface="+mn-cs"/>
        <a:sym typeface="Avenir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20" y="-7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Уровень текста 1</a:t>
            </a:r>
          </a:p>
          <a:p>
            <a:pPr lvl="1">
              <a:defRPr sz="1800" b="0"/>
            </a:pPr>
            <a:r>
              <a:rPr sz="2400" b="1"/>
              <a:t>Уровень текста 2</a:t>
            </a:r>
          </a:p>
          <a:p>
            <a:pPr lvl="2">
              <a:defRPr sz="1800" b="0"/>
            </a:pPr>
            <a:r>
              <a:rPr sz="2400" b="1"/>
              <a:t>Уровень текста 3</a:t>
            </a:r>
          </a:p>
          <a:p>
            <a:pPr lvl="3">
              <a:defRPr sz="1800" b="0"/>
            </a:pPr>
            <a:r>
              <a:rPr sz="2400" b="1"/>
              <a:t>Уровень текста 4</a:t>
            </a:r>
          </a:p>
          <a:p>
            <a:pPr lvl="4">
              <a:defRPr sz="1800" b="0"/>
            </a:pPr>
            <a:r>
              <a:rPr sz="2400" b="1"/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Текст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Уровень текста 1</a:t>
            </a:r>
          </a:p>
          <a:p>
            <a:pPr lvl="1">
              <a:defRPr sz="1800"/>
            </a:pPr>
            <a:r>
              <a:rPr sz="1600"/>
              <a:t>Уровень текста 2</a:t>
            </a:r>
          </a:p>
          <a:p>
            <a:pPr lvl="2">
              <a:defRPr sz="1800"/>
            </a:pPr>
            <a:r>
              <a:rPr sz="1600"/>
              <a:t>Уровень текста 3</a:t>
            </a:r>
          </a:p>
          <a:p>
            <a:pPr lvl="3">
              <a:defRPr sz="1800"/>
            </a:pPr>
            <a:r>
              <a:rPr sz="1600"/>
              <a:t>Уровень текста 4</a:t>
            </a:r>
          </a:p>
          <a:p>
            <a:pPr lvl="4">
              <a:defRPr sz="1800"/>
            </a:pPr>
            <a:r>
              <a:rPr sz="1600"/>
              <a:t>Уровень текста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AFD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1"/>
            <a:ext cx="27432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1524000" y="1570037"/>
            <a:ext cx="9144000" cy="2387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>
                <a:solidFill>
                  <a:srgbClr val="38572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"Экспериментальная деятельность</a:t>
            </a:r>
            <a:br>
              <a:rPr sz="2700">
                <a:solidFill>
                  <a:srgbClr val="38572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2700">
                <a:solidFill>
                  <a:srgbClr val="38572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средствами объектов экологии</a:t>
            </a:r>
            <a:br>
              <a:rPr sz="2700">
                <a:solidFill>
                  <a:srgbClr val="38572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2700">
                <a:solidFill>
                  <a:srgbClr val="38572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с целью познавательного развития дошкольников"</a:t>
            </a:r>
            <a:br>
              <a:rPr sz="2700">
                <a:solidFill>
                  <a:srgbClr val="38572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endParaRPr sz="2700">
              <a:solidFill>
                <a:srgbClr val="385724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2590800" y="4887912"/>
            <a:ext cx="9144000" cy="1655762"/>
          </a:xfrm>
          <a:prstGeom prst="rect">
            <a:avLst/>
          </a:prstGeom>
        </p:spPr>
        <p:txBody>
          <a:bodyPr/>
          <a:lstStyle/>
          <a:p>
            <a:pPr lvl="0" algn="r">
              <a:lnSpc>
                <a:spcPct val="100000"/>
              </a:lnSpc>
              <a:defRPr sz="1800"/>
            </a:pPr>
            <a:r>
              <a:rPr sz="2400">
                <a:solidFill>
                  <a:srgbClr val="38572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Подготовила:  </a:t>
            </a:r>
            <a:endParaRPr>
              <a:solidFill>
                <a:srgbClr val="385724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r">
              <a:lnSpc>
                <a:spcPct val="100000"/>
              </a:lnSpc>
              <a:defRPr sz="1800"/>
            </a:pPr>
            <a:r>
              <a:rPr sz="2400">
                <a:solidFill>
                  <a:srgbClr val="38572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воспитатель I кв. категории </a:t>
            </a:r>
            <a:endParaRPr>
              <a:solidFill>
                <a:srgbClr val="385724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r">
              <a:lnSpc>
                <a:spcPct val="100000"/>
              </a:lnSpc>
              <a:defRPr sz="1800"/>
            </a:pPr>
            <a:r>
              <a:rPr sz="2400">
                <a:solidFill>
                  <a:srgbClr val="38572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Катковская Г.И</a:t>
            </a:r>
          </a:p>
        </p:txBody>
      </p:sp>
      <p:sp>
        <p:nvSpPr>
          <p:cNvPr id="51" name="Shape 51"/>
          <p:cNvSpPr/>
          <p:nvPr/>
        </p:nvSpPr>
        <p:spPr>
          <a:xfrm>
            <a:off x="542925" y="257085"/>
            <a:ext cx="10029825" cy="891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b="1">
                <a:solidFill>
                  <a:srgbClr val="385724"/>
                </a:solidFill>
                <a:latin typeface="Calibri"/>
                <a:ea typeface="Calibri"/>
                <a:cs typeface="Calibri"/>
                <a:sym typeface="Calibri"/>
              </a:rPr>
              <a:t>МУНИЦИПАЛЬНОЕ БЮДЖЕТНОЕ ДОШКОЛЬНОЕ ОБРАЗОВАТЕЛЬНОЕ УЧРЕЖДЕНИЕ </a:t>
            </a:r>
            <a:br>
              <a:rPr b="1">
                <a:solidFill>
                  <a:srgbClr val="3857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>
                <a:solidFill>
                  <a:srgbClr val="385724"/>
                </a:solidFill>
                <a:latin typeface="Calibri"/>
                <a:ea typeface="Calibri"/>
                <a:cs typeface="Calibri"/>
                <a:sym typeface="Calibri"/>
              </a:rPr>
              <a:t>МБДОУ ДС №25</a:t>
            </a:r>
            <a:br>
              <a:rPr b="1">
                <a:solidFill>
                  <a:srgbClr val="3857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>
                <a:solidFill>
                  <a:srgbClr val="385724"/>
                </a:solidFill>
                <a:latin typeface="Calibri"/>
                <a:ea typeface="Calibri"/>
                <a:cs typeface="Calibri"/>
                <a:sym typeface="Calibri"/>
              </a:rPr>
              <a:t>ГОРОДА СЕВЕРСКА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676275" y="390525"/>
            <a:ext cx="10172700" cy="1013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2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C00000"/>
                </a:solidFill>
              </a:rPr>
              <a:t>"Расскажи – и я забуду, покажи – и я запомню, дай попробовать – и я пойму»</a:t>
            </a:r>
          </a:p>
        </p:txBody>
      </p:sp>
      <p:grpSp>
        <p:nvGrpSpPr>
          <p:cNvPr id="142" name="Group 142"/>
          <p:cNvGrpSpPr/>
          <p:nvPr/>
        </p:nvGrpSpPr>
        <p:grpSpPr>
          <a:xfrm>
            <a:off x="2710392" y="1828800"/>
            <a:ext cx="6671736" cy="3752850"/>
            <a:chOff x="0" y="0"/>
            <a:chExt cx="6671734" cy="3752849"/>
          </a:xfrm>
        </p:grpSpPr>
        <p:sp>
          <p:nvSpPr>
            <p:cNvPr id="140" name="Shape 140"/>
            <p:cNvSpPr/>
            <p:nvPr/>
          </p:nvSpPr>
          <p:spPr>
            <a:xfrm>
              <a:off x="-1" y="0"/>
              <a:ext cx="6671735" cy="375285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1" name="image14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6671736" cy="3752850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>
            <a:off x="1838325" y="152400"/>
            <a:ext cx="7743825" cy="1876425"/>
            <a:chOff x="0" y="0"/>
            <a:chExt cx="7743825" cy="1876425"/>
          </a:xfrm>
        </p:grpSpPr>
        <p:sp>
          <p:nvSpPr>
            <p:cNvPr id="58" name="Shape 58"/>
            <p:cNvSpPr/>
            <p:nvPr/>
          </p:nvSpPr>
          <p:spPr>
            <a:xfrm>
              <a:off x="0" y="0"/>
              <a:ext cx="7743825" cy="187642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B4D4A5"/>
                </a:gs>
                <a:gs pos="50000">
                  <a:srgbClr val="A9CD97"/>
                </a:gs>
                <a:gs pos="100000">
                  <a:srgbClr val="9BC985"/>
                </a:gs>
              </a:gsLst>
              <a:lin ang="5400000" scaled="0"/>
            </a:gradFill>
            <a:ln w="6350" cap="flat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385724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91599" y="430336"/>
              <a:ext cx="7560628" cy="1015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r>
                <a:rPr sz="2400">
                  <a:latin typeface="Times New Roman"/>
                  <a:ea typeface="Times New Roman"/>
                  <a:cs typeface="Times New Roman"/>
                  <a:sym typeface="Times New Roman"/>
                </a:rPr>
                <a:t>ЗАДАЧА ВЗРОСЛОГО </a:t>
              </a:r>
              <a:r>
                <a:rPr sz="2400">
                  <a:solidFill>
                    <a:srgbClr val="38572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состоит в том,</a:t>
              </a:r>
              <a:endParaRPr sz="2400">
                <a:solidFill>
                  <a:srgbClr val="38572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2400">
                  <a:solidFill>
                    <a:srgbClr val="38572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чтобы помочь ребёнку самостоятельно найти ответы на эти вопросы, 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838325" y="4419600"/>
            <a:ext cx="7743825" cy="1876425"/>
            <a:chOff x="0" y="0"/>
            <a:chExt cx="7743825" cy="1876425"/>
          </a:xfrm>
        </p:grpSpPr>
        <p:sp>
          <p:nvSpPr>
            <p:cNvPr id="61" name="Shape 61"/>
            <p:cNvSpPr/>
            <p:nvPr/>
          </p:nvSpPr>
          <p:spPr>
            <a:xfrm>
              <a:off x="0" y="0"/>
              <a:ext cx="7743825" cy="187642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B4D4A5"/>
                </a:gs>
                <a:gs pos="50000">
                  <a:srgbClr val="A9CD97"/>
                </a:gs>
                <a:gs pos="100000">
                  <a:srgbClr val="9BC985"/>
                </a:gs>
              </a:gsLst>
              <a:lin ang="5400000" scaled="0"/>
            </a:gradFill>
            <a:ln w="6350" cap="flat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385724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1599" y="773236"/>
              <a:ext cx="7560628" cy="329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>
                  <a:solidFill>
                    <a:srgbClr val="385724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385724"/>
                  </a:solidFill>
                </a:rPr>
                <a:t>чтобы создать условия для реализации этой активности.</a:t>
              </a:r>
            </a:p>
          </p:txBody>
        </p:sp>
      </p:grpSp>
      <p:pic>
        <p:nvPicPr>
          <p:cNvPr id="64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800473" y="1740134"/>
            <a:ext cx="4017944" cy="2679466"/>
          </a:xfrm>
          <a:prstGeom prst="rect">
            <a:avLst/>
          </a:prstGeom>
          <a:ln w="190500" cap="rnd">
            <a:solidFill>
              <a:srgbClr val="C8C6BD"/>
            </a:solidFill>
          </a:ln>
          <a:effectLst>
            <a:outerShdw blurRad="101600" dist="50800" dir="7200000" rotWithShape="0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962025" y="486242"/>
            <a:ext cx="9801225" cy="481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sz="280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Опыт  направлен на  решение следующих задач:</a:t>
            </a:r>
            <a:endParaRPr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609600" algn="just">
              <a:lnSpc>
                <a:spcPct val="115000"/>
              </a:lnSpc>
              <a:buClr>
                <a:srgbClr val="385724"/>
              </a:buClr>
              <a:buSzPts val="2400"/>
              <a:buFont typeface="Symbol"/>
              <a:buChar char="•"/>
              <a:tabLst>
                <a:tab pos="457200" algn="l"/>
              </a:tabLst>
            </a:pPr>
            <a: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у детей дошкольного возраста диалектического мышления, т.е. способности видеть многообразие мира в системе взаимосвязей и взаимозависимостей. </a:t>
            </a:r>
            <a:endParaRPr sz="2400">
              <a:solidFill>
                <a:srgbClr val="3857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609600" algn="just">
              <a:lnSpc>
                <a:spcPct val="115000"/>
              </a:lnSpc>
              <a:buClr>
                <a:srgbClr val="385724"/>
              </a:buClr>
              <a:buSzPts val="2400"/>
              <a:buFont typeface="Symbol"/>
              <a:buChar char="•"/>
              <a:tabLst>
                <a:tab pos="457200" algn="l"/>
              </a:tabLst>
            </a:pPr>
            <a: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собственного познавательного опыта в обобщённом виде с помощью наглядных средств (эталонов, символов, условных заместителей, модулей). </a:t>
            </a:r>
            <a:endParaRPr sz="2400">
              <a:solidFill>
                <a:srgbClr val="3857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609600" algn="just">
              <a:lnSpc>
                <a:spcPct val="115000"/>
              </a:lnSpc>
              <a:buClr>
                <a:srgbClr val="385724"/>
              </a:buClr>
              <a:buSzPts val="2400"/>
              <a:buFont typeface="Symbol"/>
              <a:buChar char="•"/>
              <a:tabLst>
                <a:tab pos="457200" algn="l"/>
              </a:tabLst>
            </a:pPr>
            <a: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расширение перспектив развития исследовательской деятельности детей путём включения их в мыслительные, моделирующие и преобразующие действия. </a:t>
            </a:r>
            <a:endParaRPr sz="2400">
              <a:solidFill>
                <a:srgbClr val="3857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609600" algn="just">
              <a:lnSpc>
                <a:spcPct val="115000"/>
              </a:lnSpc>
              <a:buClr>
                <a:srgbClr val="385724"/>
              </a:buClr>
              <a:buSzPts val="2400"/>
              <a:buFont typeface="Symbol"/>
              <a:buChar char="•"/>
              <a:tabLst>
                <a:tab pos="457200" algn="l"/>
              </a:tabLst>
            </a:pPr>
            <a: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поддержание у детей инициативы, сообразительности, пытливости, критичности и самостоятельности.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777875" y="664623"/>
            <a:ext cx="9763125" cy="513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sz="240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Принципы: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15000"/>
              </a:lnSpc>
              <a:tabLst>
                <a:tab pos="457200" algn="l"/>
              </a:tabLst>
            </a:pPr>
            <a:r>
              <a:rPr sz="240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Постепенное </a:t>
            </a:r>
            <a:r>
              <a:rPr sz="2400">
                <a:solidFill>
                  <a:srgbClr val="333333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– </a:t>
            </a:r>
            <a: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течение учебного года и от возраста к возрасту – наращивание объема материала;</a:t>
            </a:r>
            <a:endParaRPr sz="2400">
              <a:solidFill>
                <a:srgbClr val="3857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15000"/>
              </a:lnSpc>
              <a:tabLst>
                <a:tab pos="457200" algn="l"/>
              </a:tabLst>
            </a:pPr>
            <a:r>
              <a:rPr sz="240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Первоочередное использование непосредственного природного окружения</a:t>
            </a:r>
            <a:r>
              <a:rPr sz="2400">
                <a:solidFill>
                  <a:srgbClr val="333333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составляющего жизненное пространство детей;</a:t>
            </a:r>
            <a:endParaRPr sz="2400">
              <a:solidFill>
                <a:srgbClr val="3857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15000"/>
              </a:lnSpc>
              <a:tabLst>
                <a:tab pos="457200" algn="l"/>
              </a:tabLst>
            </a:pPr>
            <a:r>
              <a:rPr sz="240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Постепенное познавательное продвижение детей</a:t>
            </a:r>
            <a:r>
              <a:rPr sz="2400">
                <a:solidFill>
                  <a:srgbClr val="333333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единичных сенсорных впечатлений от объектов и явлений природы к многообразию этих впечатлений;</a:t>
            </a:r>
            <a:endParaRPr sz="2400">
              <a:solidFill>
                <a:srgbClr val="3857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15000"/>
              </a:lnSpc>
              <a:tabLst>
                <a:tab pos="457200" algn="l"/>
              </a:tabLst>
            </a:pPr>
            <a:r>
              <a:rPr sz="240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Широкое использование в работе с детьми разных видов практической деятельности</a:t>
            </a:r>
            <a:r>
              <a:rPr sz="2400">
                <a:solidFill>
                  <a:srgbClr val="333333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2400">
                <a:solidFill>
                  <a:srgbClr val="38572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– </a:t>
            </a:r>
            <a: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систематическое включение их в сенсорное обследование объектов и явлений природы, опытничество, создание и поддержание необходимых условий для жизни растений и животных и др.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8610600" y="6269671"/>
            <a:ext cx="2743200" cy="2692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5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98" y="500042"/>
            <a:ext cx="5429288" cy="323547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4" y="3214686"/>
            <a:ext cx="5683058" cy="300673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957262"/>
            <a:ext cx="2906615" cy="5167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8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2691" y="957262"/>
            <a:ext cx="2906616" cy="5167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9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66199" y="957262"/>
            <a:ext cx="2906615" cy="5167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8610600" y="6269671"/>
            <a:ext cx="2743200" cy="2692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7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316867" y="365334"/>
            <a:ext cx="5136192" cy="3135104"/>
          </a:xfrm>
          <a:prstGeom prst="rect">
            <a:avLst/>
          </a:prstGeom>
          <a:solidFill>
            <a:srgbClr val="EDEDED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050" name="Picture 2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220662"/>
            <a:ext cx="4775194" cy="3017811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36" y="3571876"/>
            <a:ext cx="4881554" cy="2823923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Рисунок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6197" y="1643050"/>
            <a:ext cx="6255803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838200" y="3905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sz="320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ИЗГОТОВЛЕНИЕ   ЛЕПБУКОВ</a:t>
            </a:r>
            <a:br>
              <a:rPr sz="320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320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ПО ТЕМАМ</a:t>
            </a:r>
          </a:p>
        </p:txBody>
      </p:sp>
      <p:pic>
        <p:nvPicPr>
          <p:cNvPr id="3074" name="Picture 2" descr="C:\Documents and Settings\Admin\Рабочий стол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34" y="1594398"/>
            <a:ext cx="8572560" cy="4969851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04874" y="852415"/>
            <a:ext cx="9877426" cy="449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 моего опыта работы: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дети проявляют интерес к ярким явлениям природы;</a:t>
            </a:r>
            <a:b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у них развита высокая творческая активность;</a:t>
            </a:r>
            <a:b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самостоятельность, инициативность;</a:t>
            </a:r>
            <a:b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они быстро осмысливают задания, точно выполняют их без помощи    взрослого;</a:t>
            </a:r>
            <a:b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умеют легко устанавливать простейшие причинно-следственные связи делать умозаключения;</a:t>
            </a:r>
            <a:b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многие очень бережно относятся к природе, владеют основными нормами поведения в ней;</a:t>
            </a:r>
            <a:b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2400">
                <a:solidFill>
                  <a:srgbClr val="3857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ухаживают за растениями и животными ближайшего окружения.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243</Words>
  <PresentationFormat>Произвольный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Default</vt:lpstr>
      <vt:lpstr>"Экспериментальная деятельность  средствами объектов экологии  с целью познавательного развития дошкольников" </vt:lpstr>
      <vt:lpstr>Слайд 2</vt:lpstr>
      <vt:lpstr>Слайд 3</vt:lpstr>
      <vt:lpstr>Слайд 4</vt:lpstr>
      <vt:lpstr>Слайд 5</vt:lpstr>
      <vt:lpstr>Слайд 6</vt:lpstr>
      <vt:lpstr>Слайд 7</vt:lpstr>
      <vt:lpstr>ИЗГОТОВЛЕНИЕ   ЛЕПБУКОВ  ПО ТЕМАМ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"Экспериментальная деятельность  средствами объектов экологии  с целью познавательного развития дошкольников" </dc:title>
  <cp:lastModifiedBy>Admin</cp:lastModifiedBy>
  <cp:revision>6</cp:revision>
  <dcterms:modified xsi:type="dcterms:W3CDTF">2016-03-18T08:02:57Z</dcterms:modified>
</cp:coreProperties>
</file>