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60" r:id="rId3"/>
    <p:sldId id="267" r:id="rId4"/>
    <p:sldId id="274" r:id="rId5"/>
    <p:sldId id="277" r:id="rId6"/>
    <p:sldId id="266" r:id="rId7"/>
    <p:sldId id="261" r:id="rId8"/>
    <p:sldId id="280" r:id="rId9"/>
    <p:sldId id="279" r:id="rId10"/>
    <p:sldId id="269" r:id="rId11"/>
    <p:sldId id="273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00FFFF"/>
    <a:srgbClr val="009900"/>
    <a:srgbClr val="CC3300"/>
    <a:srgbClr val="66FF66"/>
    <a:srgbClr val="FF99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184400-B413-4630-A9C8-F29AA28008CF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F5A00D-18D0-41EF-BF18-4C74BC9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7CF9F-FF7F-486C-B4CE-590415E6369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3560-EAA5-4FB0-95E1-FF16805512F3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C803-26EB-4067-9BA3-8A416381B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781D-6083-4EC2-8F26-F1E88F4E9ACE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534E-D8CB-4E01-8D20-7FE714319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5A30F-B960-40B1-A8EC-EDB3156A49B8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1823A-AE67-4BD1-A942-40DE9A132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75A5-623C-46BB-BBF4-87A53FA7161B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8D44-435D-4126-ACF6-DEB06B616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139B0-B903-4424-8ACB-D41A791D5163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3FE0-6692-4D3A-9184-E577E341D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88EA-F516-4902-8ABB-F13C10012B5D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44F9F-4E7F-4445-B7DE-0621A92FC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1A8B-819D-4DA6-9FEC-B554B3567B31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F18F-C8D9-4222-93B3-1E78B1248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7AB4-0D23-4E63-8123-A66FCFD25878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8D4E-E8FC-4398-BD33-D824A089E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E435-6154-4AAF-9EA7-26C4F091FF2C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3CBD-D2C8-44EA-816E-D19081ABE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8A62-56EA-47B7-A8C5-A7FC125A8E91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0CB5-DDFD-47CF-9BB4-B19ACBFE3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61628-0D8A-49F9-A8A8-2844B9E291C6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E6E64-5055-42CD-B442-7BA9E6DCA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8F56A2-32D1-41B8-9C48-BBBD50DA0F80}" type="datetimeFigureOut">
              <a:rPr lang="ru-RU"/>
              <a:pPr>
                <a:defRPr/>
              </a:pPr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5E9876-A320-4609-9275-A48EFD8C3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dirty="0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Взаимодействие учителя-логопеда               и инструктора по ФК в коррекционно-развивающей работе с дошкольниками   с ТНР</a:t>
            </a:r>
          </a:p>
          <a:p>
            <a:pPr algn="r">
              <a:buFont typeface="Arial" charset="0"/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Учитель-логопед </a:t>
            </a:r>
          </a:p>
          <a:p>
            <a:pPr algn="r">
              <a:buFont typeface="Arial" charset="0"/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Ермилова Е.А</a:t>
            </a:r>
          </a:p>
          <a:p>
            <a:pPr algn="r">
              <a:buFont typeface="Arial" charset="0"/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Инструктор по ФК </a:t>
            </a:r>
          </a:p>
          <a:p>
            <a:pPr algn="r">
              <a:buFont typeface="Arial" charset="0"/>
              <a:buNone/>
            </a:pPr>
            <a:r>
              <a:rPr lang="ru-RU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Бебякина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 Е.С.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469900" algn="ctr">
              <a:buFont typeface="Arial" charset="0"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</a:p>
          <a:p>
            <a:pPr marL="0" indent="46990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Особенно тесно связано со становлением речи развитие тонких движений пальцев рук. Движения рук, в частности, упражнения для пальцев являются хорошим стимулом для совершенствования речи. </a:t>
            </a:r>
          </a:p>
          <a:p>
            <a:pPr marL="0" indent="469900" algn="ctr">
              <a:buFont typeface="Arial" charset="0"/>
              <a:buNone/>
            </a:pP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69900">
              <a:buFont typeface="Arial" charset="0"/>
              <a:buNone/>
            </a:pP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830490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1" y="3524437"/>
            <a:ext cx="3384375" cy="253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772816"/>
            <a:ext cx="792088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 eaLnBrk="0" hangingPunct="0">
              <a:spcBef>
                <a:spcPct val="20000"/>
              </a:spcBef>
            </a:pP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работы нацелена на достижение максимального эффекта не только  в </a:t>
            </a: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логопедической работе, </a:t>
            </a:r>
            <a:r>
              <a:rPr lang="ru-R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и на активизацию двигательной сферы и совершенствование физических </a:t>
            </a: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детей с ТНР,  что </a:t>
            </a:r>
            <a:r>
              <a:rPr lang="ru-RU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комплексе способствует сохранению и укреплению физического и психического здоровья ребенка, формированию привычки здорового образа жизни</a:t>
            </a: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8775" algn="just" eaLnBrk="0" hangingPunct="0">
              <a:spcBef>
                <a:spcPct val="20000"/>
              </a:spcBef>
            </a:pPr>
            <a:endParaRPr lang="ru-R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8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 eaLnBrk="1" hangingPunct="1">
              <a:buFont typeface="Arial" charset="0"/>
              <a:buNone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Предлагаем вашему вниманию видеоматериал из опыта работы, в котором демонстрируются технологии самомассажа с речевым сопровождением и </a:t>
            </a:r>
            <a:r>
              <a:rPr lang="ru-RU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речедвигательные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игровые упражнения с использованием массажного мяча и ковриков.</a:t>
            </a:r>
          </a:p>
          <a:p>
            <a:pPr marL="0" indent="363538" algn="just" eaLnBrk="1" hangingPunct="1">
              <a:buFont typeface="Arial" charset="0"/>
              <a:buNone/>
            </a:pPr>
            <a:endParaRPr lang="ru-RU" sz="2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algn="ctr" eaLnBrk="1" hangingPunct="1">
              <a:buFont typeface="Arial" charset="0"/>
              <a:buNone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  <a:p>
            <a:pPr marL="0" indent="363538" algn="just" eaLnBrk="1" hangingPunct="1">
              <a:buFont typeface="Arial" charset="0"/>
              <a:buNone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eaLnBrk="1" hangingPunct="1">
              <a:buFont typeface="Arial" charset="0"/>
              <a:buNone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eaLnBrk="1" hangingPunct="1">
              <a:buFont typeface="Arial" charset="0"/>
              <a:buNone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eaLnBrk="1" hangingPunct="1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826000"/>
          </a:xfrm>
        </p:spPr>
        <p:txBody>
          <a:bodyPr/>
          <a:lstStyle/>
          <a:p>
            <a:pPr marL="0" indent="449263" algn="just" eaLnBrk="1" hangingPunct="1">
              <a:buFont typeface="Arial" charset="0"/>
              <a:buNone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Воспитание здорового ребенка – одна из главнейших задач семьи и дошкольного образовательного учреждения. </a:t>
            </a:r>
          </a:p>
          <a:p>
            <a:pPr marL="0" lvl="0" indent="449263" algn="just" eaLnBrk="1" hangingPunct="1">
              <a:buNone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anose="02020603050405020304" pitchFamily="18" charset="0"/>
              </a:rPr>
              <a:t>Наш детский сад посещают дети с тяжелыми нарушениями речи. 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данной группы имеет свои особенности, так как помимо речевой патологии у детей имеются вторичные отклонения в 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развитии,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anose="02020603050405020304" pitchFamily="18" charset="0"/>
              </a:rPr>
              <a:t>а также целый ряд сопутствующих заболеваний (хронический тонзиллит,  бронхиальная астма, нарушения  опорно-двигательного аппарата и т.д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anose="02020603050405020304" pitchFamily="18" charset="0"/>
              </a:rPr>
              <a:t>.).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anose="02020603050405020304" pitchFamily="18" charset="0"/>
              </a:rPr>
              <a:t>Дети соматически ослаблены и часто болеют и поэтому имеют отставания от возрастной нормы.</a:t>
            </a:r>
          </a:p>
          <a:p>
            <a:pPr lvl="0"/>
            <a:endParaRPr lang="ru-RU" sz="2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algn="just" eaLnBrk="1" hangingPunct="1"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13" marR="24130" indent="439738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Взаимосвязь общей и речевой моторики изучена и подтверждена исследованиями многих крупнейших ученых, таких как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</a:rPr>
              <a:t>И.П.Павлов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</a:rPr>
              <a:t>А.А.Леонтьев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</a:rPr>
              <a:t>А.Р.Лурия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.</a:t>
            </a:r>
            <a:r>
              <a:rPr lang="ru-RU" sz="2400" spc="-5" dirty="0"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0099"/>
                </a:solidFill>
                <a:latin typeface="Times New Roman"/>
                <a:ea typeface="Times New Roman"/>
              </a:rPr>
              <a:t>Чем выше </a:t>
            </a:r>
            <a:r>
              <a:rPr lang="ru-RU" sz="2400" dirty="0">
                <a:solidFill>
                  <a:srgbClr val="000099"/>
                </a:solidFill>
                <a:latin typeface="Times New Roman"/>
                <a:ea typeface="Times New Roman"/>
              </a:rPr>
              <a:t>двигательная активность ребенка, тем интенсивнее развивается его </a:t>
            </a:r>
            <a:r>
              <a:rPr lang="ru-RU" sz="2400" spc="-15" dirty="0">
                <a:solidFill>
                  <a:srgbClr val="000099"/>
                </a:solidFill>
                <a:latin typeface="Times New Roman"/>
                <a:ea typeface="Times New Roman"/>
              </a:rPr>
              <a:t>речь. Но и формирование движений происходит при участии </a:t>
            </a:r>
            <a:r>
              <a:rPr lang="ru-RU" sz="2400" spc="-15" dirty="0" smtClean="0">
                <a:solidFill>
                  <a:srgbClr val="000099"/>
                </a:solidFill>
                <a:latin typeface="Times New Roman"/>
                <a:ea typeface="Times New Roman"/>
              </a:rPr>
              <a:t>речи, т.к. </a:t>
            </a:r>
            <a:r>
              <a:rPr lang="ru-RU" sz="2400" spc="-5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решаются задачи словесной регуляции действий и функций </a:t>
            </a:r>
            <a:r>
              <a:rPr lang="ru-RU" sz="2400" spc="-15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активного внимания путем выполнения заданий, движений по образцу, </a:t>
            </a:r>
            <a:r>
              <a:rPr lang="ru-RU" sz="2400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наглядному показу, словесной </a:t>
            </a:r>
            <a:r>
              <a:rPr lang="ru-RU" sz="2400" dirty="0" smtClean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инструкции. </a:t>
            </a:r>
            <a:endParaRPr lang="ru-RU" sz="18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endParaRPr lang="ru-RU" sz="2400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63538" algn="just" eaLnBrk="1" hangingPunct="1">
              <a:buNone/>
            </a:pP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Выходом из сложившийся ситуации является поиск новых направлений в физическом и речевом воспитании детей дошкольного возраста. </a:t>
            </a:r>
            <a:endParaRPr lang="ru-RU" sz="2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3538" algn="just" eaLnBrk="1" hangingPunct="1">
              <a:buNone/>
            </a:pP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повышения эффективности коррекционно-развивающей работы в условиях ДОУ и объединения усилий в данном направлении в нашем учреждении выстроилась модель сотрудничества учителя-логопеда и инструктора по физической культуре на интегративной основе. </a:t>
            </a:r>
            <a:endParaRPr lang="ru-RU" sz="2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3538" algn="just" eaLnBrk="1" hangingPunct="1">
              <a:buNone/>
            </a:pP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и физического развития осуществляется систематически, планомерно в течение всего времени пребывания воспитанников в 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ДОУ.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8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интеграции</a:t>
            </a:r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</a:t>
            </a:r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лягушк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258774"/>
            <a:ext cx="2977976" cy="190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лягушка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2996952"/>
            <a:ext cx="2955411" cy="176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13" b="-3320"/>
          <a:stretch/>
        </p:blipFill>
        <p:spPr>
          <a:xfrm>
            <a:off x="5825011" y="4054036"/>
            <a:ext cx="3164567" cy="190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4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358775" algn="just" eaLnBrk="1" hangingPunct="1">
              <a:buFont typeface="Arial" charset="0"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Самомассаж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Это массирование разных групп мышц своими руками, без помощи другого человека. Логопедический самомассаж, так же как и массаж, - активный метод механического воздействия, способный изменять состояние мышц, нервов, кровеносных сосудов и тканей речевого аппарата, что благоприятно сказывается на нормализации тонуса мышц и сокращение периода постановки, автоматизации, дифференциации звуков. Самомассаж является средством, дополняющим воздействие основного массажа, который проводит логопед.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434407" y="1484784"/>
            <a:ext cx="8229600" cy="5113337"/>
          </a:xfrm>
        </p:spPr>
        <p:txBody>
          <a:bodyPr/>
          <a:lstStyle/>
          <a:p>
            <a:pPr marL="0" indent="450850" eaLnBrk="1" hangingPunct="1">
              <a:buFontTx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Развитие общей и мелкой моторики</a:t>
            </a:r>
          </a:p>
          <a:p>
            <a:pPr marL="0" indent="0" eaLnBrk="1" hangingPunct="1">
              <a:buFontTx/>
              <a:buChar char="-"/>
            </a:pP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421" y="2198985"/>
            <a:ext cx="2460632" cy="33283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2227588"/>
            <a:ext cx="2517744" cy="33569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7" y="2188202"/>
            <a:ext cx="2504381" cy="333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marL="0" indent="358775" algn="ctr" eaLnBrk="1" hangingPunct="1">
              <a:buFontTx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Подвижные  и малоподвижные игры                  с речевым сопровождением</a:t>
            </a:r>
            <a:endParaRPr lang="ru-RU" sz="2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3691" y="2492896"/>
            <a:ext cx="2664296" cy="355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6788" y="2492896"/>
            <a:ext cx="2664296" cy="355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82042"/>
            <a:ext cx="8229600" cy="4783262"/>
          </a:xfrm>
        </p:spPr>
        <p:txBody>
          <a:bodyPr/>
          <a:lstStyle/>
          <a:p>
            <a:pPr marL="0" indent="358775" eaLnBrk="1" hangingPunct="1">
              <a:buFontTx/>
              <a:buNone/>
            </a:pPr>
            <a:r>
              <a:rPr lang="ru-RU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Речедвигательные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упражнения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marL="0" indent="358775" algn="just" eaLnBrk="1" hangingPunct="1">
              <a:lnSpc>
                <a:spcPct val="90000"/>
              </a:lnSpc>
              <a:buNone/>
            </a:pP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подразумевают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целую 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систему физиологически обусловленных двигательных упражнений, связанных с произношением, в выполнении которых участвует общая и мелкая моторика, органы артикуляции, мимическая мускулатура.</a:t>
            </a:r>
          </a:p>
        </p:txBody>
      </p:sp>
      <p:pic>
        <p:nvPicPr>
          <p:cNvPr id="4" name="Picture 2" descr="S830487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861048"/>
            <a:ext cx="3096420" cy="232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100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426</Words>
  <Application>Microsoft Office PowerPoint</Application>
  <PresentationFormat>Экран (4:3)</PresentationFormat>
  <Paragraphs>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Компоненты интеграции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Admin</cp:lastModifiedBy>
  <cp:revision>156</cp:revision>
  <dcterms:created xsi:type="dcterms:W3CDTF">2013-08-01T08:17:42Z</dcterms:created>
  <dcterms:modified xsi:type="dcterms:W3CDTF">2022-03-16T04:05:12Z</dcterms:modified>
</cp:coreProperties>
</file>