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3" r:id="rId5"/>
    <p:sldId id="261" r:id="rId6"/>
    <p:sldId id="262" r:id="rId7"/>
    <p:sldId id="266" r:id="rId8"/>
    <p:sldId id="267" r:id="rId9"/>
    <p:sldId id="265" r:id="rId10"/>
    <p:sldId id="269" r:id="rId11"/>
    <p:sldId id="270" r:id="rId12"/>
    <p:sldId id="272" r:id="rId13"/>
    <p:sldId id="271" r:id="rId14"/>
    <p:sldId id="274" r:id="rId15"/>
    <p:sldId id="277" r:id="rId16"/>
    <p:sldId id="276" r:id="rId17"/>
    <p:sldId id="278" r:id="rId18"/>
    <p:sldId id="282" r:id="rId19"/>
    <p:sldId id="281" r:id="rId20"/>
    <p:sldId id="280" r:id="rId21"/>
    <p:sldId id="284" r:id="rId22"/>
    <p:sldId id="286" r:id="rId23"/>
    <p:sldId id="285" r:id="rId24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465"/>
    <a:srgbClr val="660033"/>
    <a:srgbClr val="AE529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2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7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1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5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8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E482-23B0-4B07-87D1-15B94CB04EB6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073591"/>
            <a:ext cx="6768752" cy="147002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703465"/>
                </a:solidFill>
              </a:rPr>
              <a:t>ТЕХНОЛОГИЯ ЛЭПБУК КАК ЭФФЕКТИВНОЕ </a:t>
            </a:r>
            <a:r>
              <a:rPr lang="ru-RU" sz="2800" b="1" dirty="0" smtClean="0">
                <a:solidFill>
                  <a:srgbClr val="703465"/>
                </a:solidFill>
              </a:rPr>
              <a:t>СРЕДСТВО ФОРМИРОВАНИЯ ПРАВИЛЬНОГО ЗВУКОПРОИЗНОШЕНИЯ У ДЕТЕЙ ДОШКОЛЬНОГО ВОЗРАСТА</a:t>
            </a:r>
            <a:r>
              <a:rPr lang="ru-RU" sz="2800" b="1" dirty="0">
                <a:solidFill>
                  <a:srgbClr val="703465"/>
                </a:solidFill>
              </a:rPr>
              <a:t> </a:t>
            </a:r>
            <a:br>
              <a:rPr lang="ru-RU" sz="2800" b="1" dirty="0">
                <a:solidFill>
                  <a:srgbClr val="703465"/>
                </a:solidFill>
              </a:rPr>
            </a:br>
            <a:endParaRPr lang="ru-RU" sz="2800" b="1" dirty="0">
              <a:solidFill>
                <a:srgbClr val="70346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517232"/>
            <a:ext cx="6048672" cy="79208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703465"/>
                </a:solidFill>
              </a:rPr>
              <a:t>Подготовила: </a:t>
            </a:r>
            <a:r>
              <a:rPr lang="ru-RU" b="1" dirty="0" err="1" smtClean="0">
                <a:solidFill>
                  <a:srgbClr val="703465"/>
                </a:solidFill>
              </a:rPr>
              <a:t>Ахряпова</a:t>
            </a:r>
            <a:r>
              <a:rPr lang="ru-RU" b="1" dirty="0" smtClean="0">
                <a:solidFill>
                  <a:srgbClr val="703465"/>
                </a:solidFill>
              </a:rPr>
              <a:t> М.В. учитель-логопед </a:t>
            </a:r>
          </a:p>
          <a:p>
            <a:r>
              <a:rPr lang="ru-RU" b="1" dirty="0" smtClean="0">
                <a:solidFill>
                  <a:srgbClr val="703465"/>
                </a:solidFill>
              </a:rPr>
              <a:t>МБДОУ Детский сад № 25</a:t>
            </a:r>
            <a:endParaRPr lang="ru-RU" b="1" dirty="0">
              <a:solidFill>
                <a:srgbClr val="703465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5"/>
            <a:ext cx="3743396" cy="28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3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6056" y="980728"/>
            <a:ext cx="36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5. Игры </a:t>
            </a:r>
            <a:r>
              <a:rPr lang="ru-RU" sz="2800" b="1" dirty="0">
                <a:solidFill>
                  <a:srgbClr val="703465"/>
                </a:solidFill>
              </a:rPr>
              <a:t>со звуком </a:t>
            </a:r>
            <a:r>
              <a:rPr lang="ru-RU" sz="2800" b="1" dirty="0" smtClean="0">
                <a:solidFill>
                  <a:srgbClr val="703465"/>
                </a:solidFill>
              </a:rPr>
              <a:t> Р и </a:t>
            </a:r>
            <a:r>
              <a:rPr lang="ru-RU" sz="2800" b="1" dirty="0" err="1" smtClean="0">
                <a:solidFill>
                  <a:srgbClr val="703465"/>
                </a:solidFill>
              </a:rPr>
              <a:t>Рь</a:t>
            </a:r>
            <a:r>
              <a:rPr lang="ru-RU" sz="2800" b="1" dirty="0" smtClean="0">
                <a:solidFill>
                  <a:srgbClr val="703465"/>
                </a:solidFill>
              </a:rPr>
              <a:t>.</a:t>
            </a:r>
            <a:endParaRPr lang="ru-RU" sz="2800" b="1" dirty="0">
              <a:solidFill>
                <a:srgbClr val="703465"/>
              </a:solidFill>
            </a:endParaRPr>
          </a:p>
          <a:p>
            <a:pPr algn="just"/>
            <a:r>
              <a:rPr lang="ru-RU" sz="2800" b="1" dirty="0">
                <a:solidFill>
                  <a:srgbClr val="703465"/>
                </a:solidFill>
              </a:rPr>
              <a:t>Цель:</a:t>
            </a:r>
            <a:r>
              <a:rPr lang="ru-RU" sz="2800" dirty="0">
                <a:solidFill>
                  <a:srgbClr val="703465"/>
                </a:solidFill>
              </a:rPr>
              <a:t> развитие фонематического слуха</a:t>
            </a:r>
            <a:r>
              <a:rPr lang="ru-RU" sz="2800" dirty="0" smtClean="0">
                <a:solidFill>
                  <a:srgbClr val="703465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Игра: «Где спрятался звук?»</a:t>
            </a:r>
            <a:endParaRPr lang="ru-RU" sz="2800" b="1" dirty="0">
              <a:solidFill>
                <a:srgbClr val="703465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431765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2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3783"/>
            <a:ext cx="4227934" cy="444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980728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Игра «Построй дом».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автоматизация звука Р, </a:t>
            </a:r>
            <a:r>
              <a:rPr lang="ru-RU" sz="2800" dirty="0">
                <a:solidFill>
                  <a:srgbClr val="703465"/>
                </a:solidFill>
              </a:rPr>
              <a:t>р</a:t>
            </a:r>
            <a:r>
              <a:rPr lang="ru-RU" sz="2800" dirty="0" smtClean="0">
                <a:solidFill>
                  <a:srgbClr val="703465"/>
                </a:solidFill>
              </a:rPr>
              <a:t>азвитие фонематического слуха.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823502"/>
            <a:ext cx="4566847" cy="476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861630"/>
            <a:ext cx="2880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Игра: «Четвертый лишний»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автоматизация звука Р, развитие фонематического слуха, развитие логического мышления.</a:t>
            </a:r>
            <a:endParaRPr lang="ru-RU" sz="2800" b="1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2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2670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908720"/>
            <a:ext cx="34563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Игра: «Паровозик»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дифференциация звуков Р и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.</a:t>
            </a:r>
          </a:p>
          <a:p>
            <a:r>
              <a:rPr lang="ru-RU" sz="2800" dirty="0" smtClean="0">
                <a:solidFill>
                  <a:srgbClr val="703465"/>
                </a:solidFill>
              </a:rPr>
              <a:t>Размести пассажиров по вагонам, со звуком Р в синий вагон,  со звуком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 в зеленый.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3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908720"/>
            <a:ext cx="4003073" cy="554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980728"/>
            <a:ext cx="36724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Игра: «Логопедическая ромашка»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</a:t>
            </a:r>
            <a:r>
              <a:rPr lang="ru-RU" sz="2800" dirty="0" smtClean="0">
                <a:solidFill>
                  <a:srgbClr val="703465"/>
                </a:solidFill>
              </a:rPr>
              <a:t> автоматизация звуков Р,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 и Л, Ль.</a:t>
            </a:r>
          </a:p>
          <a:p>
            <a:r>
              <a:rPr lang="ru-RU" sz="2800" dirty="0" smtClean="0">
                <a:solidFill>
                  <a:srgbClr val="703465"/>
                </a:solidFill>
              </a:rPr>
              <a:t>Дифференциация Р-Л,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-Ль.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7158"/>
            <a:ext cx="4925559" cy="447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980728"/>
            <a:ext cx="30243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6. Автоматизация звуков Р, </a:t>
            </a:r>
            <a:r>
              <a:rPr lang="ru-RU" sz="2800" b="1" dirty="0" err="1" smtClean="0">
                <a:solidFill>
                  <a:srgbClr val="703465"/>
                </a:solidFill>
              </a:rPr>
              <a:t>Рь</a:t>
            </a:r>
            <a:r>
              <a:rPr lang="ru-RU" sz="2800" b="1" dirty="0" smtClean="0">
                <a:solidFill>
                  <a:srgbClr val="703465"/>
                </a:solidFill>
              </a:rPr>
              <a:t> в слогах.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Игра «Лесенка»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автоматизация звука Р в слогах.</a:t>
            </a:r>
          </a:p>
          <a:p>
            <a:r>
              <a:rPr lang="ru-RU" sz="2800" dirty="0" smtClean="0">
                <a:solidFill>
                  <a:srgbClr val="703465"/>
                </a:solidFill>
              </a:rPr>
              <a:t>Поднимись по лесенке вверх, возьми себе что нравится и спустись вниз.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9" y="908720"/>
            <a:ext cx="4432151" cy="50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980728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7. Автоматизация звуков Р и </a:t>
            </a:r>
            <a:r>
              <a:rPr lang="ru-RU" sz="2800" b="1" dirty="0" err="1" smtClean="0">
                <a:solidFill>
                  <a:srgbClr val="703465"/>
                </a:solidFill>
              </a:rPr>
              <a:t>Рь</a:t>
            </a:r>
            <a:r>
              <a:rPr lang="ru-RU" sz="2800" b="1" dirty="0" smtClean="0">
                <a:solidFill>
                  <a:srgbClr val="703465"/>
                </a:solidFill>
              </a:rPr>
              <a:t> в словах.</a:t>
            </a:r>
          </a:p>
          <a:p>
            <a:endParaRPr lang="ru-RU" sz="2800" b="1" dirty="0" smtClean="0">
              <a:solidFill>
                <a:srgbClr val="703465"/>
              </a:solidFill>
            </a:endParaRPr>
          </a:p>
          <a:p>
            <a:r>
              <a:rPr lang="ru-RU" sz="2800" b="1" dirty="0" smtClean="0">
                <a:solidFill>
                  <a:srgbClr val="703465"/>
                </a:solidFill>
              </a:rPr>
              <a:t>Игры – </a:t>
            </a:r>
            <a:r>
              <a:rPr lang="ru-RU" sz="2800" b="1" dirty="0" err="1" smtClean="0">
                <a:solidFill>
                  <a:srgbClr val="703465"/>
                </a:solidFill>
              </a:rPr>
              <a:t>бродилки</a:t>
            </a:r>
            <a:endParaRPr lang="ru-RU" sz="2800" b="1" dirty="0" smtClean="0">
              <a:solidFill>
                <a:srgbClr val="703465"/>
              </a:solidFill>
            </a:endParaRPr>
          </a:p>
          <a:p>
            <a:endParaRPr lang="ru-RU" sz="2800" b="1" dirty="0" smtClean="0">
              <a:solidFill>
                <a:srgbClr val="703465"/>
              </a:solidFill>
            </a:endParaRPr>
          </a:p>
          <a:p>
            <a:r>
              <a:rPr lang="ru-RU" sz="2800" b="1" dirty="0" smtClean="0">
                <a:solidFill>
                  <a:srgbClr val="703465"/>
                </a:solidFill>
              </a:rPr>
              <a:t>Игра: </a:t>
            </a:r>
            <a:r>
              <a:rPr lang="ru-RU" sz="2800" dirty="0" smtClean="0">
                <a:solidFill>
                  <a:srgbClr val="703465"/>
                </a:solidFill>
              </a:rPr>
              <a:t>«Улитка»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автоматизация звука Р в словах.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3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8"/>
            <a:ext cx="473189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1196752"/>
            <a:ext cx="31683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465"/>
                </a:solidFill>
              </a:rPr>
              <a:t>Автоматизация звуков Р и </a:t>
            </a:r>
            <a:r>
              <a:rPr lang="ru-RU" sz="2800" b="1" dirty="0" err="1">
                <a:solidFill>
                  <a:srgbClr val="703465"/>
                </a:solidFill>
              </a:rPr>
              <a:t>Рь</a:t>
            </a:r>
            <a:r>
              <a:rPr lang="ru-RU" sz="2800" b="1" dirty="0">
                <a:solidFill>
                  <a:srgbClr val="703465"/>
                </a:solidFill>
              </a:rPr>
              <a:t> в </a:t>
            </a:r>
            <a:r>
              <a:rPr lang="ru-RU" sz="2800" b="1" dirty="0" smtClean="0">
                <a:solidFill>
                  <a:srgbClr val="703465"/>
                </a:solidFill>
              </a:rPr>
              <a:t>предложениях</a:t>
            </a:r>
            <a:endParaRPr lang="ru-RU" sz="2800" b="1" dirty="0">
              <a:solidFill>
                <a:srgbClr val="703465"/>
              </a:solidFill>
            </a:endParaRPr>
          </a:p>
          <a:p>
            <a:endParaRPr lang="ru-RU" sz="2800" b="1" dirty="0">
              <a:solidFill>
                <a:srgbClr val="703465"/>
              </a:solidFill>
            </a:endParaRPr>
          </a:p>
          <a:p>
            <a:r>
              <a:rPr lang="ru-RU" sz="2800" b="1" dirty="0">
                <a:solidFill>
                  <a:srgbClr val="703465"/>
                </a:solidFill>
              </a:rPr>
              <a:t>Игра: </a:t>
            </a:r>
            <a:r>
              <a:rPr lang="ru-RU" sz="2800" dirty="0" smtClean="0">
                <a:solidFill>
                  <a:srgbClr val="703465"/>
                </a:solidFill>
              </a:rPr>
              <a:t>«Кого встретили в зоопарке»</a:t>
            </a:r>
            <a:endParaRPr lang="ru-RU" sz="2800" dirty="0">
              <a:solidFill>
                <a:srgbClr val="703465"/>
              </a:solidFill>
            </a:endParaRPr>
          </a:p>
          <a:p>
            <a:r>
              <a:rPr lang="ru-RU" sz="2800" b="1" dirty="0">
                <a:solidFill>
                  <a:srgbClr val="703465"/>
                </a:solidFill>
              </a:rPr>
              <a:t>Цель: </a:t>
            </a:r>
            <a:r>
              <a:rPr lang="ru-RU" sz="2800" dirty="0">
                <a:solidFill>
                  <a:srgbClr val="703465"/>
                </a:solidFill>
              </a:rPr>
              <a:t>автоматизация звука Р </a:t>
            </a:r>
            <a:r>
              <a:rPr lang="ru-RU" sz="2800" dirty="0" smtClean="0">
                <a:solidFill>
                  <a:srgbClr val="703465"/>
                </a:solidFill>
              </a:rPr>
              <a:t>в предложении.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53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503018" cy="440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6096" y="1340768"/>
            <a:ext cx="2736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03465"/>
                </a:solidFill>
              </a:rPr>
              <a:t>Игра: </a:t>
            </a:r>
            <a:r>
              <a:rPr lang="ru-RU" sz="2800" dirty="0" smtClean="0">
                <a:solidFill>
                  <a:srgbClr val="703465"/>
                </a:solidFill>
              </a:rPr>
              <a:t>«На траве»</a:t>
            </a:r>
            <a:endParaRPr lang="ru-RU" sz="2800" dirty="0">
              <a:solidFill>
                <a:srgbClr val="703465"/>
              </a:solidFill>
            </a:endParaRPr>
          </a:p>
          <a:p>
            <a:r>
              <a:rPr lang="ru-RU" sz="2800" b="1" dirty="0">
                <a:solidFill>
                  <a:srgbClr val="703465"/>
                </a:solidFill>
              </a:rPr>
              <a:t>Цель: </a:t>
            </a:r>
            <a:r>
              <a:rPr lang="ru-RU" sz="2800" dirty="0">
                <a:solidFill>
                  <a:srgbClr val="703465"/>
                </a:solidFill>
              </a:rPr>
              <a:t>автоматизация звука Р в предложении.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329435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0224"/>
            <a:ext cx="428625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1052736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Графические упражнения: </a:t>
            </a:r>
            <a:r>
              <a:rPr lang="ru-RU" sz="2800" dirty="0" smtClean="0">
                <a:solidFill>
                  <a:srgbClr val="703465"/>
                </a:solidFill>
              </a:rPr>
              <a:t>«Проведи дорожку скажи звук Р»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48680"/>
            <a:ext cx="8568952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70346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такое </a:t>
            </a:r>
            <a:r>
              <a:rPr lang="ru-RU" sz="5400" b="1" dirty="0" err="1" smtClean="0">
                <a:ln w="11430"/>
                <a:solidFill>
                  <a:srgbClr val="70346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лэпбук</a:t>
            </a:r>
            <a:r>
              <a:rPr lang="ru-RU" sz="5400" b="1" dirty="0" smtClean="0">
                <a:ln w="11430"/>
                <a:solidFill>
                  <a:srgbClr val="70346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just"/>
            <a:endParaRPr lang="ru-RU" sz="2600" dirty="0" smtClean="0">
              <a:ln w="11430"/>
              <a:solidFill>
                <a:srgbClr val="70346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just"/>
            <a:r>
              <a:rPr lang="ru-RU" sz="2400" dirty="0" err="1" smtClean="0">
                <a:ln w="11430"/>
                <a:solidFill>
                  <a:srgbClr val="703465"/>
                </a:solidFill>
                <a:latin typeface="+mj-lt"/>
              </a:rPr>
              <a:t>Лэпбук</a:t>
            </a:r>
            <a:r>
              <a:rPr lang="ru-RU" sz="2400" dirty="0" smtClean="0">
                <a:ln w="11430"/>
                <a:solidFill>
                  <a:srgbClr val="703465"/>
                </a:solidFill>
                <a:latin typeface="+mj-lt"/>
              </a:rPr>
              <a:t> </a:t>
            </a:r>
            <a:r>
              <a:rPr lang="ru-RU" sz="2400" dirty="0">
                <a:ln w="11430"/>
                <a:solidFill>
                  <a:srgbClr val="703465"/>
                </a:solidFill>
                <a:latin typeface="+mj-lt"/>
              </a:rPr>
              <a:t>(</a:t>
            </a:r>
            <a:r>
              <a:rPr lang="ru-RU" sz="2400" dirty="0" err="1">
                <a:ln w="11430"/>
                <a:solidFill>
                  <a:srgbClr val="703465"/>
                </a:solidFill>
                <a:latin typeface="+mj-lt"/>
              </a:rPr>
              <a:t>lapbook</a:t>
            </a:r>
            <a:r>
              <a:rPr lang="ru-RU" sz="2400" dirty="0">
                <a:ln w="11430"/>
                <a:solidFill>
                  <a:srgbClr val="703465"/>
                </a:solidFill>
                <a:latin typeface="+mj-lt"/>
              </a:rPr>
              <a:t>) </a:t>
            </a:r>
            <a:r>
              <a:rPr lang="ru-RU" sz="2400" dirty="0" smtClean="0">
                <a:ln w="11430"/>
                <a:solidFill>
                  <a:srgbClr val="703465"/>
                </a:solidFill>
                <a:latin typeface="+mj-lt"/>
              </a:rPr>
              <a:t>– </a:t>
            </a:r>
            <a:r>
              <a:rPr lang="ru-RU" sz="2400" i="1" dirty="0" smtClean="0">
                <a:ln w="11430"/>
                <a:solidFill>
                  <a:srgbClr val="703465"/>
                </a:solidFill>
                <a:latin typeface="+mj-lt"/>
              </a:rPr>
              <a:t>в </a:t>
            </a:r>
            <a:r>
              <a:rPr lang="ru-RU" sz="2400" i="1" dirty="0">
                <a:ln w="11430"/>
                <a:solidFill>
                  <a:srgbClr val="703465"/>
                </a:solidFill>
                <a:latin typeface="+mj-lt"/>
              </a:rPr>
              <a:t>дословном переводе с английского значит «наколенная книга» (</a:t>
            </a:r>
            <a:r>
              <a:rPr lang="ru-RU" sz="2400" i="1" dirty="0" err="1">
                <a:ln w="11430"/>
                <a:solidFill>
                  <a:srgbClr val="703465"/>
                </a:solidFill>
                <a:latin typeface="+mj-lt"/>
              </a:rPr>
              <a:t>lap</a:t>
            </a:r>
            <a:r>
              <a:rPr lang="ru-RU" sz="2400" i="1" dirty="0">
                <a:ln w="11430"/>
                <a:solidFill>
                  <a:srgbClr val="703465"/>
                </a:solidFill>
                <a:latin typeface="+mj-lt"/>
              </a:rPr>
              <a:t> </a:t>
            </a:r>
            <a:r>
              <a:rPr lang="ru-RU" sz="2400" i="1" dirty="0" smtClean="0">
                <a:ln w="11430"/>
                <a:solidFill>
                  <a:srgbClr val="703465"/>
                </a:solidFill>
                <a:latin typeface="+mj-lt"/>
              </a:rPr>
              <a:t>– колени</a:t>
            </a:r>
            <a:r>
              <a:rPr lang="ru-RU" sz="2400" i="1" dirty="0">
                <a:ln w="11430"/>
                <a:solidFill>
                  <a:srgbClr val="703465"/>
                </a:solidFill>
                <a:latin typeface="+mj-lt"/>
              </a:rPr>
              <a:t>, </a:t>
            </a:r>
            <a:r>
              <a:rPr lang="ru-RU" sz="2400" i="1" dirty="0" err="1" smtClean="0">
                <a:ln w="11430"/>
                <a:solidFill>
                  <a:srgbClr val="703465"/>
                </a:solidFill>
                <a:latin typeface="+mj-lt"/>
              </a:rPr>
              <a:t>book</a:t>
            </a:r>
            <a:r>
              <a:rPr lang="ru-RU" sz="2400" i="1" dirty="0" smtClean="0">
                <a:ln w="11430"/>
                <a:solidFill>
                  <a:srgbClr val="703465"/>
                </a:solidFill>
                <a:latin typeface="+mj-lt"/>
              </a:rPr>
              <a:t> - </a:t>
            </a:r>
            <a:r>
              <a:rPr lang="ru-RU" sz="2400" i="1" dirty="0">
                <a:ln w="11430"/>
                <a:solidFill>
                  <a:srgbClr val="703465"/>
                </a:solidFill>
                <a:latin typeface="+mj-lt"/>
              </a:rPr>
              <a:t>книга</a:t>
            </a:r>
            <a:r>
              <a:rPr lang="ru-RU" sz="2400" i="1" dirty="0" smtClean="0">
                <a:ln w="11430"/>
                <a:solidFill>
                  <a:srgbClr val="703465"/>
                </a:solidFill>
                <a:latin typeface="+mj-lt"/>
              </a:rPr>
              <a:t>).</a:t>
            </a:r>
          </a:p>
          <a:p>
            <a:pPr algn="just">
              <a:spcBef>
                <a:spcPts val="600"/>
              </a:spcBef>
            </a:pPr>
            <a:endParaRPr lang="ru-RU" sz="2400" i="1" dirty="0" smtClean="0">
              <a:solidFill>
                <a:srgbClr val="703465"/>
              </a:solidFill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r>
              <a:rPr lang="ru-RU" sz="2400" dirty="0" smtClean="0">
                <a:solidFill>
                  <a:srgbClr val="703465"/>
                </a:solidFill>
              </a:rPr>
              <a:t>Это </a:t>
            </a:r>
            <a:r>
              <a:rPr lang="ru-RU" sz="2400" dirty="0">
                <a:solidFill>
                  <a:srgbClr val="703465"/>
                </a:solidFill>
              </a:rPr>
              <a:t>самодельная бумажная книжечка с кармашками, дверками, окошками, подвижными деталями, которые ребенок может доставать, перекладывать, складывать по своему усмотрению. В ней собирается материал по какой-то определенной </a:t>
            </a:r>
            <a:r>
              <a:rPr lang="ru-RU" sz="2400" dirty="0" smtClean="0">
                <a:solidFill>
                  <a:srgbClr val="703465"/>
                </a:solidFill>
              </a:rPr>
              <a:t>теме.</a:t>
            </a:r>
            <a:endParaRPr lang="ru-RU" sz="2400" dirty="0" smtClean="0">
              <a:ln w="11430"/>
              <a:solidFill>
                <a:srgbClr val="70346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endParaRPr lang="ru-RU" sz="2400" dirty="0" smtClean="0">
              <a:ln w="11430"/>
              <a:solidFill>
                <a:srgbClr val="70346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</a:pPr>
            <a:endParaRPr lang="ru-RU" sz="2400" dirty="0">
              <a:ln w="11430"/>
              <a:solidFill>
                <a:srgbClr val="703465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2400" i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2400" i="1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 DAR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3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654033" cy="400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1268760"/>
            <a:ext cx="3384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Игра: </a:t>
            </a:r>
            <a:r>
              <a:rPr lang="ru-RU" sz="2800" dirty="0" smtClean="0">
                <a:solidFill>
                  <a:srgbClr val="703465"/>
                </a:solidFill>
              </a:rPr>
              <a:t>«Какой, какая, какое?»</a:t>
            </a:r>
          </a:p>
          <a:p>
            <a:r>
              <a:rPr lang="ru-RU" sz="2800" b="1" dirty="0" smtClean="0">
                <a:solidFill>
                  <a:srgbClr val="703465"/>
                </a:solidFill>
              </a:rPr>
              <a:t>Цель: </a:t>
            </a:r>
            <a:r>
              <a:rPr lang="ru-RU" sz="2800" dirty="0" smtClean="0">
                <a:solidFill>
                  <a:srgbClr val="703465"/>
                </a:solidFill>
              </a:rPr>
              <a:t>автоматизация звука Р, </a:t>
            </a:r>
            <a:r>
              <a:rPr lang="ru-RU" sz="2800" dirty="0">
                <a:solidFill>
                  <a:srgbClr val="703465"/>
                </a:solidFill>
              </a:rPr>
              <a:t>закреплять у детей </a:t>
            </a:r>
            <a:r>
              <a:rPr lang="ru-RU" sz="2800" dirty="0" smtClean="0">
                <a:solidFill>
                  <a:srgbClr val="703465"/>
                </a:solidFill>
              </a:rPr>
              <a:t>навык образования </a:t>
            </a:r>
            <a:r>
              <a:rPr lang="ru-RU" sz="2800" dirty="0">
                <a:solidFill>
                  <a:srgbClr val="703465"/>
                </a:solidFill>
              </a:rPr>
              <a:t>относительных прилагательных и согласования их с существительными.</a:t>
            </a:r>
            <a:endParaRPr lang="ru-RU" sz="2800" dirty="0" smtClean="0">
              <a:solidFill>
                <a:srgbClr val="703465"/>
              </a:solidFill>
            </a:endParaRPr>
          </a:p>
          <a:p>
            <a:endParaRPr lang="ru-RU" sz="2800" b="1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7"/>
            <a:ext cx="4404021" cy="423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124744"/>
            <a:ext cx="32403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Игровое упражнение: </a:t>
            </a:r>
            <a:r>
              <a:rPr lang="ru-RU" sz="2800" dirty="0" smtClean="0">
                <a:solidFill>
                  <a:srgbClr val="703465"/>
                </a:solidFill>
              </a:rPr>
              <a:t>«Рома дружит с …»</a:t>
            </a:r>
            <a:endParaRPr lang="ru-RU" sz="2800" dirty="0">
              <a:solidFill>
                <a:srgbClr val="703465"/>
              </a:solidFill>
            </a:endParaRPr>
          </a:p>
          <a:p>
            <a:r>
              <a:rPr lang="ru-RU" sz="2800" b="1" dirty="0">
                <a:solidFill>
                  <a:srgbClr val="703465"/>
                </a:solidFill>
              </a:rPr>
              <a:t>Цель: </a:t>
            </a:r>
            <a:r>
              <a:rPr lang="ru-RU" sz="2800" dirty="0">
                <a:solidFill>
                  <a:srgbClr val="703465"/>
                </a:solidFill>
              </a:rPr>
              <a:t>автоматизация звука Р в предложении.</a:t>
            </a:r>
          </a:p>
        </p:txBody>
      </p:sp>
    </p:spTree>
    <p:extLst>
      <p:ext uri="{BB962C8B-B14F-4D97-AF65-F5344CB8AC3E}">
        <p14:creationId xmlns:p14="http://schemas.microsoft.com/office/powerpoint/2010/main" val="3434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1"/>
            <a:ext cx="4464496" cy="4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908721"/>
            <a:ext cx="36724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703465"/>
                </a:solidFill>
              </a:rPr>
              <a:t>Чистоговорки</a:t>
            </a:r>
            <a:r>
              <a:rPr lang="ru-RU" sz="2800" b="1" dirty="0" smtClean="0">
                <a:solidFill>
                  <a:srgbClr val="703465"/>
                </a:solidFill>
              </a:rPr>
              <a:t> в картинках и стихи</a:t>
            </a:r>
          </a:p>
          <a:p>
            <a:r>
              <a:rPr lang="ru-RU" sz="2800" b="1" dirty="0">
                <a:solidFill>
                  <a:srgbClr val="703465"/>
                </a:solidFill>
              </a:rPr>
              <a:t>Цель:</a:t>
            </a:r>
            <a:r>
              <a:rPr lang="ru-RU" sz="2800" dirty="0">
                <a:solidFill>
                  <a:srgbClr val="703465"/>
                </a:solidFill>
              </a:rPr>
              <a:t> автоматизировать звук </a:t>
            </a:r>
            <a:r>
              <a:rPr lang="ru-RU" sz="2800" dirty="0" smtClean="0">
                <a:solidFill>
                  <a:srgbClr val="703465"/>
                </a:solidFill>
              </a:rPr>
              <a:t>Р и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 </a:t>
            </a:r>
            <a:r>
              <a:rPr lang="ru-RU" sz="2800" dirty="0">
                <a:solidFill>
                  <a:srgbClr val="703465"/>
                </a:solidFill>
              </a:rPr>
              <a:t>в связной речи; развивать чувство ритма и рифмы, интонацию; память, контроль над звукопроизношением.</a:t>
            </a:r>
            <a:endParaRPr lang="ru-RU" sz="2800" b="1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2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0157" y="548680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157" y="692696"/>
            <a:ext cx="85689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465"/>
                </a:solidFill>
              </a:rPr>
              <a:t>Заключение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>
                <a:solidFill>
                  <a:srgbClr val="703465"/>
                </a:solidFill>
              </a:rPr>
              <a:t>Работа </a:t>
            </a:r>
            <a:r>
              <a:rPr lang="ru-RU" sz="2400" dirty="0">
                <a:solidFill>
                  <a:srgbClr val="703465"/>
                </a:solidFill>
              </a:rPr>
              <a:t>с </a:t>
            </a:r>
            <a:r>
              <a:rPr lang="ru-RU" sz="2400" dirty="0" err="1">
                <a:solidFill>
                  <a:srgbClr val="703465"/>
                </a:solidFill>
              </a:rPr>
              <a:t>лэпбуком</a:t>
            </a:r>
            <a:r>
              <a:rPr lang="ru-RU" sz="2400" dirty="0">
                <a:solidFill>
                  <a:srgbClr val="703465"/>
                </a:solidFill>
              </a:rPr>
              <a:t> отвечает основным направлениям партнерской деятельности взрослого с детьми: включенность педагога наравне с детьми, добровольное присоединение детей к деятельности.</a:t>
            </a:r>
            <a:endParaRPr lang="ru-RU" sz="2400" dirty="0" smtClean="0">
              <a:solidFill>
                <a:srgbClr val="703465"/>
              </a:solidFill>
            </a:endParaRPr>
          </a:p>
          <a:p>
            <a:pPr algn="just"/>
            <a:r>
              <a:rPr lang="ru-RU" sz="2400" dirty="0" smtClean="0">
                <a:solidFill>
                  <a:srgbClr val="703465"/>
                </a:solidFill>
              </a:rPr>
              <a:t>Результатом использования учебно-дидактического пособия является осмысление ребенком необходимости правильного произношения звуков «Р, </a:t>
            </a:r>
            <a:r>
              <a:rPr lang="ru-RU" sz="2400" dirty="0" err="1" smtClean="0">
                <a:solidFill>
                  <a:srgbClr val="703465"/>
                </a:solidFill>
              </a:rPr>
              <a:t>Рь</a:t>
            </a:r>
            <a:r>
              <a:rPr lang="ru-RU" sz="2400" dirty="0" smtClean="0">
                <a:solidFill>
                  <a:srgbClr val="703465"/>
                </a:solidFill>
              </a:rPr>
              <a:t>» в речи.</a:t>
            </a:r>
          </a:p>
          <a:p>
            <a:pPr algn="just"/>
            <a:r>
              <a:rPr lang="ru-RU" sz="2400" dirty="0" err="1" smtClean="0">
                <a:solidFill>
                  <a:srgbClr val="703465"/>
                </a:solidFill>
              </a:rPr>
              <a:t>Лэпбук</a:t>
            </a:r>
            <a:r>
              <a:rPr lang="ru-RU" sz="2400" dirty="0" smtClean="0">
                <a:solidFill>
                  <a:srgbClr val="703465"/>
                </a:solidFill>
              </a:rPr>
              <a:t> привлекает интерес детей своим ярким внешним видом и является прекрасным способом подачи всей имеющейся информации в компактной форме.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02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48680"/>
            <a:ext cx="8568952" cy="60631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err="1">
                <a:solidFill>
                  <a:srgbClr val="703465"/>
                </a:solidFill>
              </a:rPr>
              <a:t>Лэпбук</a:t>
            </a:r>
            <a:r>
              <a:rPr lang="ru-RU" sz="2400" dirty="0">
                <a:solidFill>
                  <a:srgbClr val="703465"/>
                </a:solidFill>
              </a:rPr>
              <a:t> – это современное доступное средство обучения, способствующее взаимодействию всех участников образовательного процесса, отвечающее требованиям ФГОС дошкольного образования к пространственной предметно-развивающей среде:</a:t>
            </a:r>
          </a:p>
          <a:p>
            <a:pPr lvl="0" algn="just"/>
            <a:r>
              <a:rPr lang="ru-RU" sz="2400" dirty="0" smtClean="0">
                <a:solidFill>
                  <a:srgbClr val="703465"/>
                </a:solidFill>
              </a:rPr>
              <a:t>          </a:t>
            </a:r>
            <a:r>
              <a:rPr lang="ru-RU" sz="2400" b="1" dirty="0" smtClean="0">
                <a:solidFill>
                  <a:srgbClr val="703465"/>
                </a:solidFill>
              </a:rPr>
              <a:t>информативен</a:t>
            </a:r>
            <a:r>
              <a:rPr lang="ru-RU" sz="2400" dirty="0" smtClean="0">
                <a:solidFill>
                  <a:srgbClr val="703465"/>
                </a:solidFill>
              </a:rPr>
              <a:t> </a:t>
            </a:r>
            <a:r>
              <a:rPr lang="ru-RU" sz="2400" dirty="0">
                <a:solidFill>
                  <a:srgbClr val="703465"/>
                </a:solidFill>
              </a:rPr>
              <a:t>(в одной папке можно разместить достаточно много информации по определенной </a:t>
            </a:r>
            <a:r>
              <a:rPr lang="ru-RU" sz="2400" dirty="0" smtClean="0">
                <a:solidFill>
                  <a:srgbClr val="703465"/>
                </a:solidFill>
              </a:rPr>
              <a:t>теме);</a:t>
            </a:r>
            <a:endParaRPr lang="ru-RU" sz="2400" dirty="0">
              <a:solidFill>
                <a:srgbClr val="703465"/>
              </a:solidFill>
            </a:endParaRPr>
          </a:p>
          <a:p>
            <a:pPr lvl="0" algn="just"/>
            <a:r>
              <a:rPr lang="ru-RU" sz="2400" dirty="0" smtClean="0">
                <a:solidFill>
                  <a:srgbClr val="703465"/>
                </a:solidFill>
              </a:rPr>
              <a:t>           </a:t>
            </a:r>
            <a:r>
              <a:rPr lang="ru-RU" sz="2400" b="1" dirty="0" err="1" smtClean="0">
                <a:solidFill>
                  <a:srgbClr val="703465"/>
                </a:solidFill>
              </a:rPr>
              <a:t>полифункционален</a:t>
            </a:r>
            <a:r>
              <a:rPr lang="ru-RU" sz="2400" b="1" dirty="0">
                <a:solidFill>
                  <a:srgbClr val="703465"/>
                </a:solidFill>
              </a:rPr>
              <a:t>:</a:t>
            </a:r>
            <a:r>
              <a:rPr lang="ru-RU" sz="2400" dirty="0">
                <a:solidFill>
                  <a:srgbClr val="703465"/>
                </a:solidFill>
              </a:rPr>
              <a:t> </a:t>
            </a:r>
            <a:r>
              <a:rPr lang="ru-RU" sz="2400" dirty="0" smtClean="0">
                <a:solidFill>
                  <a:srgbClr val="703465"/>
                </a:solidFill>
              </a:rPr>
              <a:t>есть </a:t>
            </a:r>
            <a:r>
              <a:rPr lang="ru-RU" sz="2400" dirty="0">
                <a:solidFill>
                  <a:srgbClr val="703465"/>
                </a:solidFill>
              </a:rPr>
              <a:t>возможность использовать его как с подгруппой детей, так и индивидуально;</a:t>
            </a:r>
          </a:p>
          <a:p>
            <a:pPr lvl="0" algn="just"/>
            <a:r>
              <a:rPr lang="ru-RU" sz="2400" dirty="0" smtClean="0">
                <a:solidFill>
                  <a:srgbClr val="703465"/>
                </a:solidFill>
              </a:rPr>
              <a:t>          </a:t>
            </a:r>
            <a:r>
              <a:rPr lang="ru-RU" sz="2400" b="1" dirty="0" smtClean="0">
                <a:solidFill>
                  <a:srgbClr val="703465"/>
                </a:solidFill>
              </a:rPr>
              <a:t>обладает</a:t>
            </a:r>
            <a:r>
              <a:rPr lang="ru-RU" sz="2400" dirty="0" smtClean="0">
                <a:solidFill>
                  <a:srgbClr val="703465"/>
                </a:solidFill>
              </a:rPr>
              <a:t> </a:t>
            </a:r>
            <a:r>
              <a:rPr lang="ru-RU" sz="2400" b="1" dirty="0">
                <a:solidFill>
                  <a:srgbClr val="703465"/>
                </a:solidFill>
              </a:rPr>
              <a:t>дидактическими</a:t>
            </a:r>
            <a:r>
              <a:rPr lang="ru-RU" sz="2400" dirty="0">
                <a:solidFill>
                  <a:srgbClr val="703465"/>
                </a:solidFill>
              </a:rPr>
              <a:t> </a:t>
            </a:r>
            <a:r>
              <a:rPr lang="ru-RU" sz="2400" b="1" dirty="0">
                <a:solidFill>
                  <a:srgbClr val="703465"/>
                </a:solidFill>
              </a:rPr>
              <a:t>свойствами</a:t>
            </a:r>
            <a:r>
              <a:rPr lang="ru-RU" sz="2400" dirty="0">
                <a:solidFill>
                  <a:srgbClr val="703465"/>
                </a:solidFill>
              </a:rPr>
              <a:t>, является средством </a:t>
            </a:r>
            <a:r>
              <a:rPr lang="ru-RU" sz="2400" dirty="0" smtClean="0">
                <a:solidFill>
                  <a:srgbClr val="703465"/>
                </a:solidFill>
              </a:rPr>
              <a:t>развития ребенка;</a:t>
            </a:r>
            <a:endParaRPr lang="ru-RU" sz="2400" dirty="0">
              <a:solidFill>
                <a:srgbClr val="703465"/>
              </a:solidFill>
            </a:endParaRPr>
          </a:p>
          <a:p>
            <a:pPr lvl="0" algn="just"/>
            <a:r>
              <a:rPr lang="ru-RU" sz="2400" dirty="0" smtClean="0">
                <a:solidFill>
                  <a:srgbClr val="703465"/>
                </a:solidFill>
              </a:rPr>
              <a:t>           </a:t>
            </a:r>
            <a:r>
              <a:rPr lang="ru-RU" sz="2400" b="1" dirty="0" smtClean="0">
                <a:solidFill>
                  <a:srgbClr val="703465"/>
                </a:solidFill>
              </a:rPr>
              <a:t>вариативный </a:t>
            </a:r>
            <a:r>
              <a:rPr lang="ru-RU" sz="2400" dirty="0">
                <a:solidFill>
                  <a:srgbClr val="703465"/>
                </a:solidFill>
              </a:rPr>
              <a:t>(существует несколько вариантов использования каждой его части);</a:t>
            </a:r>
          </a:p>
          <a:p>
            <a:pPr lvl="0" algn="just"/>
            <a:r>
              <a:rPr lang="ru-RU" sz="2400" dirty="0" smtClean="0">
                <a:solidFill>
                  <a:srgbClr val="703465"/>
                </a:solidFill>
              </a:rPr>
              <a:t>            его </a:t>
            </a:r>
            <a:r>
              <a:rPr lang="ru-RU" sz="2400" dirty="0">
                <a:solidFill>
                  <a:srgbClr val="703465"/>
                </a:solidFill>
              </a:rPr>
              <a:t>структура и содержание доступны детям дошкольного возраста, обеспечивает игровую, </a:t>
            </a:r>
            <a:r>
              <a:rPr lang="ru-RU" sz="2400" dirty="0" smtClean="0">
                <a:solidFill>
                  <a:srgbClr val="703465"/>
                </a:solidFill>
              </a:rPr>
              <a:t>познавательную </a:t>
            </a:r>
            <a:r>
              <a:rPr lang="ru-RU" sz="2400" dirty="0">
                <a:solidFill>
                  <a:srgbClr val="703465"/>
                </a:solidFill>
              </a:rPr>
              <a:t>активность всех воспитанников.</a:t>
            </a:r>
          </a:p>
        </p:txBody>
      </p:sp>
      <p:sp>
        <p:nvSpPr>
          <p:cNvPr id="7" name="Rectangle 257"/>
          <p:cNvSpPr>
            <a:spLocks noChangeArrowheads="1"/>
          </p:cNvSpPr>
          <p:nvPr/>
        </p:nvSpPr>
        <p:spPr bwMode="gray">
          <a:xfrm rot="3419336">
            <a:off x="479848" y="2442955"/>
            <a:ext cx="296874" cy="3800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8" name="Rectangle 261"/>
          <p:cNvSpPr>
            <a:spLocks noChangeArrowheads="1"/>
          </p:cNvSpPr>
          <p:nvPr/>
        </p:nvSpPr>
        <p:spPr bwMode="gray">
          <a:xfrm rot="3419336">
            <a:off x="471274" y="3219616"/>
            <a:ext cx="297717" cy="37901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9" name="Rectangle 264"/>
          <p:cNvSpPr>
            <a:spLocks noChangeArrowheads="1"/>
          </p:cNvSpPr>
          <p:nvPr/>
        </p:nvSpPr>
        <p:spPr bwMode="gray">
          <a:xfrm rot="3419336">
            <a:off x="437657" y="3934478"/>
            <a:ext cx="308358" cy="439591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0" name="Rectangle 254"/>
          <p:cNvSpPr>
            <a:spLocks noChangeArrowheads="1"/>
          </p:cNvSpPr>
          <p:nvPr/>
        </p:nvSpPr>
        <p:spPr bwMode="gray">
          <a:xfrm rot="3419336">
            <a:off x="472710" y="4660678"/>
            <a:ext cx="339311" cy="386098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11" name="Rectangle 267"/>
          <p:cNvSpPr>
            <a:spLocks noChangeArrowheads="1"/>
          </p:cNvSpPr>
          <p:nvPr/>
        </p:nvSpPr>
        <p:spPr bwMode="ltGray">
          <a:xfrm rot="3419336">
            <a:off x="472880" y="5415243"/>
            <a:ext cx="302439" cy="366486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83585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3" y="980728"/>
            <a:ext cx="5184576" cy="533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980728"/>
            <a:ext cx="2664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ЛЭПБУК: «КОРОБОЧКА ТАРАТОРОЧКА»</a:t>
            </a:r>
          </a:p>
          <a:p>
            <a:endParaRPr lang="ru-RU" sz="2800" b="1" dirty="0">
              <a:solidFill>
                <a:srgbClr val="703465"/>
              </a:solidFill>
            </a:endParaRPr>
          </a:p>
          <a:p>
            <a:r>
              <a:rPr lang="ru-RU" sz="2800" dirty="0" err="1" smtClean="0">
                <a:solidFill>
                  <a:srgbClr val="703465"/>
                </a:solidFill>
              </a:rPr>
              <a:t>Лэпбук</a:t>
            </a:r>
            <a:r>
              <a:rPr lang="ru-RU" sz="2800" dirty="0" smtClean="0">
                <a:solidFill>
                  <a:srgbClr val="703465"/>
                </a:solidFill>
              </a:rPr>
              <a:t> для  формирования правильного произнесения звуков Р и </a:t>
            </a:r>
            <a:r>
              <a:rPr lang="ru-RU" sz="2800" dirty="0" err="1" smtClean="0">
                <a:solidFill>
                  <a:srgbClr val="703465"/>
                </a:solidFill>
              </a:rPr>
              <a:t>Рь</a:t>
            </a:r>
            <a:r>
              <a:rPr lang="ru-RU" sz="2800" dirty="0" smtClean="0">
                <a:solidFill>
                  <a:srgbClr val="703465"/>
                </a:solidFill>
              </a:rPr>
              <a:t>.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83585"/>
            <a:ext cx="8568952" cy="63094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465"/>
                </a:solidFill>
              </a:rPr>
              <a:t>Значение </a:t>
            </a:r>
            <a:r>
              <a:rPr lang="ru-RU" sz="3600" b="1" dirty="0" err="1" smtClean="0">
                <a:solidFill>
                  <a:srgbClr val="703465"/>
                </a:solidFill>
              </a:rPr>
              <a:t>лэпбука</a:t>
            </a:r>
            <a:r>
              <a:rPr lang="ru-RU" sz="3600" b="1" dirty="0" smtClean="0">
                <a:solidFill>
                  <a:srgbClr val="703465"/>
                </a:solidFill>
              </a:rPr>
              <a:t> для педагога</a:t>
            </a:r>
            <a:endParaRPr lang="ru-RU" sz="3600" b="1" dirty="0">
              <a:solidFill>
                <a:srgbClr val="703465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703465"/>
                </a:solidFill>
              </a:rPr>
              <a:t>Способствует</a:t>
            </a:r>
            <a:r>
              <a:rPr lang="ru-RU" sz="2400" b="1" dirty="0">
                <a:solidFill>
                  <a:srgbClr val="703465"/>
                </a:solidFill>
              </a:rPr>
              <a:t>:</a:t>
            </a:r>
            <a:endParaRPr lang="en-US" sz="2400" b="1" dirty="0">
              <a:solidFill>
                <a:srgbClr val="70346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i="1" dirty="0" smtClean="0">
                <a:solidFill>
                  <a:srgbClr val="703465"/>
                </a:solidFill>
              </a:rPr>
              <a:t>  </a:t>
            </a:r>
            <a:r>
              <a:rPr lang="ru-RU" sz="2400" dirty="0" smtClean="0">
                <a:solidFill>
                  <a:srgbClr val="703465"/>
                </a:solidFill>
              </a:rPr>
              <a:t>организации </a:t>
            </a:r>
            <a:r>
              <a:rPr lang="ru-RU" sz="2400" dirty="0">
                <a:solidFill>
                  <a:srgbClr val="703465"/>
                </a:solidFill>
              </a:rPr>
              <a:t>материала по изучаемой теме;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 организации </a:t>
            </a:r>
            <a:r>
              <a:rPr lang="ru-RU" sz="2400" dirty="0">
                <a:solidFill>
                  <a:srgbClr val="703465"/>
                </a:solidFill>
              </a:rPr>
              <a:t>совместной работы  с детьми.</a:t>
            </a:r>
            <a:endParaRPr lang="en-US" sz="2400" dirty="0">
              <a:solidFill>
                <a:srgbClr val="70346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 привлечению </a:t>
            </a:r>
            <a:r>
              <a:rPr lang="ru-RU" sz="2400" dirty="0">
                <a:solidFill>
                  <a:srgbClr val="703465"/>
                </a:solidFill>
              </a:rPr>
              <a:t>интереса ребенка к занятию и возможности подать необходимую информацию в компактной форме</a:t>
            </a:r>
            <a:r>
              <a:rPr lang="ru-RU" sz="2400" dirty="0" smtClean="0">
                <a:solidFill>
                  <a:srgbClr val="703465"/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rgbClr val="703465"/>
                </a:solidFill>
              </a:rPr>
              <a:t>Значение </a:t>
            </a:r>
            <a:r>
              <a:rPr lang="ru-RU" sz="3200" b="1" dirty="0" err="1">
                <a:solidFill>
                  <a:srgbClr val="703465"/>
                </a:solidFill>
              </a:rPr>
              <a:t>лэпбука</a:t>
            </a:r>
            <a:r>
              <a:rPr lang="ru-RU" sz="3200" b="1" dirty="0">
                <a:solidFill>
                  <a:srgbClr val="703465"/>
                </a:solidFill>
              </a:rPr>
              <a:t> для </a:t>
            </a:r>
            <a:r>
              <a:rPr lang="ru-RU" sz="3200" b="1" dirty="0" smtClean="0">
                <a:solidFill>
                  <a:srgbClr val="703465"/>
                </a:solidFill>
              </a:rPr>
              <a:t>детей</a:t>
            </a:r>
          </a:p>
          <a:p>
            <a:pPr algn="ctr"/>
            <a:r>
              <a:rPr lang="ru-RU" sz="2400" b="1" dirty="0" smtClean="0">
                <a:solidFill>
                  <a:srgbClr val="703465"/>
                </a:solidFill>
              </a:rPr>
              <a:t>Способствует</a:t>
            </a:r>
            <a:r>
              <a:rPr lang="ru-RU" sz="2400" b="1" dirty="0">
                <a:solidFill>
                  <a:srgbClr val="703465"/>
                </a:solidFill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 формированию </a:t>
            </a:r>
            <a:r>
              <a:rPr lang="ru-RU" sz="2400" dirty="0">
                <a:solidFill>
                  <a:srgbClr val="703465"/>
                </a:solidFill>
              </a:rPr>
              <a:t>и закреплению правильного произношения </a:t>
            </a:r>
            <a:r>
              <a:rPr lang="ru-RU" sz="2400" dirty="0" smtClean="0">
                <a:solidFill>
                  <a:srgbClr val="703465"/>
                </a:solidFill>
              </a:rPr>
              <a:t>звуков Р и </a:t>
            </a:r>
            <a:r>
              <a:rPr lang="ru-RU" sz="2400" dirty="0" err="1" smtClean="0">
                <a:solidFill>
                  <a:srgbClr val="703465"/>
                </a:solidFill>
              </a:rPr>
              <a:t>Рь</a:t>
            </a:r>
            <a:r>
              <a:rPr lang="ru-RU" sz="2400" dirty="0" smtClean="0">
                <a:solidFill>
                  <a:srgbClr val="703465"/>
                </a:solidFill>
              </a:rPr>
              <a:t>;</a:t>
            </a:r>
            <a:endParaRPr lang="ru-RU" sz="2400" dirty="0">
              <a:solidFill>
                <a:srgbClr val="703465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развитию </a:t>
            </a:r>
            <a:r>
              <a:rPr lang="ru-RU" sz="2400" dirty="0">
                <a:solidFill>
                  <a:srgbClr val="703465"/>
                </a:solidFill>
              </a:rPr>
              <a:t>мелкой моторики рук, переключаемости движений, точности и амплитуды артикуляционного </a:t>
            </a:r>
            <a:r>
              <a:rPr lang="ru-RU" sz="2400" dirty="0" smtClean="0">
                <a:solidFill>
                  <a:srgbClr val="703465"/>
                </a:solidFill>
              </a:rPr>
              <a:t>аппарата, дыхания;</a:t>
            </a:r>
            <a:endParaRPr lang="ru-RU" sz="2400" dirty="0">
              <a:solidFill>
                <a:srgbClr val="703465"/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расширению</a:t>
            </a:r>
            <a:r>
              <a:rPr lang="ru-RU" sz="2400" dirty="0">
                <a:solidFill>
                  <a:srgbClr val="703465"/>
                </a:solidFill>
              </a:rPr>
              <a:t>, обогащению и активизации словарного запаса </a:t>
            </a:r>
            <a:r>
              <a:rPr lang="ru-RU" sz="2400" dirty="0" smtClean="0">
                <a:solidFill>
                  <a:srgbClr val="703465"/>
                </a:solidFill>
              </a:rPr>
              <a:t>детей, формирование лексико-грамматических категорий;</a:t>
            </a:r>
            <a:endParaRPr lang="ru-RU" sz="2400" dirty="0">
              <a:solidFill>
                <a:srgbClr val="703465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703465"/>
                </a:solidFill>
              </a:rPr>
              <a:t> развитию </a:t>
            </a:r>
            <a:r>
              <a:rPr lang="ru-RU" sz="2400" dirty="0">
                <a:solidFill>
                  <a:srgbClr val="703465"/>
                </a:solidFill>
              </a:rPr>
              <a:t>познавательных процессов ребенка (восприятие, память, мыслительные операции</a:t>
            </a:r>
            <a:r>
              <a:rPr lang="ru-RU" sz="2400" dirty="0" smtClean="0">
                <a:solidFill>
                  <a:srgbClr val="703465"/>
                </a:solidFill>
              </a:rPr>
              <a:t>);</a:t>
            </a:r>
            <a:endParaRPr lang="ru-RU" sz="24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0758" y="400308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249205" y="692696"/>
            <a:ext cx="3620505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660033"/>
                </a:solidFill>
              </a:rPr>
              <a:t>    </a:t>
            </a:r>
            <a:r>
              <a:rPr lang="ru-RU" sz="3200" b="1" dirty="0" smtClean="0">
                <a:solidFill>
                  <a:srgbClr val="703465"/>
                </a:solidFill>
              </a:rPr>
              <a:t>СОДЕРЖАНИЕ</a:t>
            </a:r>
          </a:p>
          <a:p>
            <a:r>
              <a:rPr lang="ru-RU" sz="2400" b="1" dirty="0" smtClean="0">
                <a:solidFill>
                  <a:srgbClr val="703465"/>
                </a:solidFill>
              </a:rPr>
              <a:t>1</a:t>
            </a:r>
            <a:r>
              <a:rPr lang="ru-RU" sz="2400" b="1" dirty="0">
                <a:solidFill>
                  <a:srgbClr val="703465"/>
                </a:solidFill>
              </a:rPr>
              <a:t>. Артикуляционная гимнастика в картинках.</a:t>
            </a:r>
          </a:p>
          <a:p>
            <a:r>
              <a:rPr lang="ru-RU" sz="2400" b="1" dirty="0">
                <a:solidFill>
                  <a:srgbClr val="703465"/>
                </a:solidFill>
              </a:rPr>
              <a:t>Цель:</a:t>
            </a:r>
            <a:r>
              <a:rPr lang="ru-RU" sz="2400" dirty="0">
                <a:solidFill>
                  <a:srgbClr val="703465"/>
                </a:solidFill>
              </a:rPr>
              <a:t> </a:t>
            </a:r>
            <a:r>
              <a:rPr lang="ru-RU" sz="2400" dirty="0" smtClean="0">
                <a:solidFill>
                  <a:srgbClr val="703465"/>
                </a:solidFill>
              </a:rPr>
              <a:t>отработка  </a:t>
            </a:r>
            <a:r>
              <a:rPr lang="ru-RU" sz="2400" dirty="0">
                <a:solidFill>
                  <a:srgbClr val="703465"/>
                </a:solidFill>
              </a:rPr>
              <a:t>движений и </a:t>
            </a:r>
            <a:r>
              <a:rPr lang="ru-RU" sz="2400" dirty="0" smtClean="0">
                <a:solidFill>
                  <a:srgbClr val="703465"/>
                </a:solidFill>
              </a:rPr>
              <a:t>положений  артикуляционного </a:t>
            </a:r>
            <a:r>
              <a:rPr lang="ru-RU" sz="2400" dirty="0">
                <a:solidFill>
                  <a:srgbClr val="703465"/>
                </a:solidFill>
              </a:rPr>
              <a:t>аппарата, </a:t>
            </a:r>
            <a:r>
              <a:rPr lang="ru-RU" sz="2400" dirty="0" smtClean="0">
                <a:solidFill>
                  <a:srgbClr val="703465"/>
                </a:solidFill>
              </a:rPr>
              <a:t>необходимых </a:t>
            </a:r>
            <a:r>
              <a:rPr lang="ru-RU" sz="2400" dirty="0">
                <a:solidFill>
                  <a:srgbClr val="703465"/>
                </a:solidFill>
              </a:rPr>
              <a:t>для правильного произнесения </a:t>
            </a:r>
            <a:r>
              <a:rPr lang="ru-RU" sz="2400" dirty="0" smtClean="0">
                <a:solidFill>
                  <a:srgbClr val="703465"/>
                </a:solidFill>
              </a:rPr>
              <a:t>звука Р.</a:t>
            </a:r>
            <a:endParaRPr lang="ru-RU" sz="2400" dirty="0">
              <a:solidFill>
                <a:srgbClr val="703465"/>
              </a:solidFill>
            </a:endParaRPr>
          </a:p>
          <a:p>
            <a:r>
              <a:rPr lang="ru-RU" sz="2400" dirty="0">
                <a:solidFill>
                  <a:srgbClr val="703465"/>
                </a:solidFill>
              </a:rPr>
              <a:t>Упражнения: «Маляр», «Чашечка», «Лопаточка», «Вкусное варенье», «Качели», «Грибок», «</a:t>
            </a:r>
            <a:r>
              <a:rPr lang="ru-RU" sz="2400" dirty="0" smtClean="0">
                <a:solidFill>
                  <a:srgbClr val="703465"/>
                </a:solidFill>
              </a:rPr>
              <a:t>Лошадка»  и др.</a:t>
            </a:r>
            <a:endParaRPr lang="ru-RU" sz="2400" dirty="0">
              <a:solidFill>
                <a:srgbClr val="703465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372" y="838286"/>
            <a:ext cx="4972833" cy="353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1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9158" y="665678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" name="ави 38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45" t="3330" r="2976" b="4865"/>
          <a:stretch/>
        </p:blipFill>
        <p:spPr>
          <a:xfrm>
            <a:off x="538619" y="839244"/>
            <a:ext cx="8104340" cy="478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7756" y="483585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5" y="3356992"/>
            <a:ext cx="400113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65" y="3338453"/>
            <a:ext cx="398671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1746" y="1124744"/>
            <a:ext cx="8268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465"/>
                </a:solidFill>
              </a:rPr>
              <a:t>2. </a:t>
            </a:r>
            <a:r>
              <a:rPr lang="ru-RU" sz="2400" b="1" dirty="0" smtClean="0">
                <a:solidFill>
                  <a:srgbClr val="703465"/>
                </a:solidFill>
              </a:rPr>
              <a:t>Развитие мелкой моторики: </a:t>
            </a:r>
            <a:r>
              <a:rPr lang="ru-RU" sz="2400" dirty="0" err="1" smtClean="0">
                <a:solidFill>
                  <a:srgbClr val="703465"/>
                </a:solidFill>
              </a:rPr>
              <a:t>массажеры</a:t>
            </a:r>
            <a:r>
              <a:rPr lang="ru-RU" sz="2400" dirty="0" smtClean="0">
                <a:solidFill>
                  <a:srgbClr val="703465"/>
                </a:solidFill>
              </a:rPr>
              <a:t>, Су-</a:t>
            </a:r>
            <a:r>
              <a:rPr lang="ru-RU" sz="2400" dirty="0" err="1" smtClean="0">
                <a:solidFill>
                  <a:srgbClr val="703465"/>
                </a:solidFill>
              </a:rPr>
              <a:t>Джок</a:t>
            </a:r>
            <a:r>
              <a:rPr lang="ru-RU" sz="2400" dirty="0" smtClean="0">
                <a:solidFill>
                  <a:srgbClr val="703465"/>
                </a:solidFill>
              </a:rPr>
              <a:t> шарики.</a:t>
            </a:r>
          </a:p>
          <a:p>
            <a:endParaRPr lang="ru-RU" sz="2400" dirty="0">
              <a:solidFill>
                <a:srgbClr val="703465"/>
              </a:solidFill>
            </a:endParaRPr>
          </a:p>
          <a:p>
            <a:r>
              <a:rPr lang="ru-RU" sz="2400" dirty="0" smtClean="0">
                <a:solidFill>
                  <a:srgbClr val="703465"/>
                </a:solidFill>
              </a:rPr>
              <a:t>3. </a:t>
            </a:r>
            <a:r>
              <a:rPr lang="ru-RU" sz="2400" b="1" dirty="0" smtClean="0">
                <a:solidFill>
                  <a:srgbClr val="703465"/>
                </a:solidFill>
              </a:rPr>
              <a:t>Развитие дыхания: </a:t>
            </a:r>
            <a:r>
              <a:rPr lang="ru-RU" sz="2400" dirty="0" smtClean="0">
                <a:solidFill>
                  <a:srgbClr val="703465"/>
                </a:solidFill>
              </a:rPr>
              <a:t>«Вертушки».</a:t>
            </a:r>
            <a:endParaRPr lang="ru-RU" sz="24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83585"/>
            <a:ext cx="8568952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D:\Лэпбук прези\20210315_1317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1674" y="-7786688"/>
            <a:ext cx="2868679" cy="22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764704"/>
            <a:ext cx="4680520" cy="449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974038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703465"/>
                </a:solidFill>
              </a:rPr>
              <a:t>4. Автоматизация изолированных звуков Р и </a:t>
            </a:r>
            <a:r>
              <a:rPr lang="ru-RU" sz="2800" b="1" dirty="0" err="1" smtClean="0">
                <a:solidFill>
                  <a:srgbClr val="703465"/>
                </a:solidFill>
              </a:rPr>
              <a:t>Рь</a:t>
            </a:r>
            <a:r>
              <a:rPr lang="ru-RU" sz="2800" b="1" dirty="0" smtClean="0">
                <a:solidFill>
                  <a:srgbClr val="703465"/>
                </a:solidFill>
              </a:rPr>
              <a:t>: </a:t>
            </a:r>
            <a:r>
              <a:rPr lang="ru-RU" sz="2800" dirty="0" smtClean="0">
                <a:solidFill>
                  <a:srgbClr val="703465"/>
                </a:solidFill>
              </a:rPr>
              <a:t>«Дорожки». </a:t>
            </a:r>
            <a:endParaRPr lang="ru-RU" sz="2800" dirty="0">
              <a:solidFill>
                <a:srgbClr val="703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7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5f787e19a35f16b3c7dfe384dd47b93a93988c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660</Words>
  <Application>Microsoft Office PowerPoint</Application>
  <PresentationFormat>Экран (4:3)</PresentationFormat>
  <Paragraphs>459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ТЕХНОЛОГИЯ ЛЭПБУК КАК ЭФФЕКТИВНОЕ СРЕДСТВО ФОРМИРОВАНИЯ ПРАВИЛЬНОГО ЗВУКОПРОИЗНОШЕНИЯ У ДЕТЕЙ ДОШКОЛЬНОГО ВОЗРАСТА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</dc:title>
  <dc:creator>obstinate</dc:creator>
  <cp:lastModifiedBy>Admin</cp:lastModifiedBy>
  <cp:revision>53</cp:revision>
  <dcterms:created xsi:type="dcterms:W3CDTF">2017-08-20T16:45:34Z</dcterms:created>
  <dcterms:modified xsi:type="dcterms:W3CDTF">2023-01-26T05:40:09Z</dcterms:modified>
</cp:coreProperties>
</file>