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9" r:id="rId3"/>
    <p:sldId id="272" r:id="rId4"/>
    <p:sldId id="257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jpeg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182880" lvl="0" indent="-182880" algn="l">
              <a:spcBef>
                <a:spcPts val="900"/>
              </a:spcBef>
            </a:pPr>
            <a:r>
              <a:rPr lang="ru-RU" sz="3200" b="1" i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3200" b="1" i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32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32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32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32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40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</a:t>
            </a:r>
            <a:r>
              <a:rPr lang="ru-RU" sz="4000" b="1" i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Где начало того конца, которым оканчивается начало?» </a:t>
            </a:r>
            <a:br>
              <a:rPr lang="ru-RU" sz="4000" b="1" i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40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        </a:t>
            </a:r>
            <a:r>
              <a:rPr lang="ru-RU" sz="40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Козьма</a:t>
            </a:r>
            <a:r>
              <a:rPr lang="ru-RU" sz="40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4000" b="1" i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Прутков</a:t>
            </a:r>
            <a:r>
              <a:rPr lang="ru-RU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11" y="2152749"/>
            <a:ext cx="8939977" cy="470525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698976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ЛОГОТИПЫ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64" y="3356317"/>
            <a:ext cx="3528392" cy="332524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958" y="764704"/>
            <a:ext cx="4563858" cy="362285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1520" y="2348880"/>
            <a:ext cx="52535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МЕЖДУНАРОДНЫЙ СИМВОЛ </a:t>
            </a:r>
          </a:p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ВТОРИЧНОЙ ПЕРЕРАБОТКИ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64088" y="4581128"/>
            <a:ext cx="4427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ЛОГОТИП РОСАТОМА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598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ТВОРЧЕСТВО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933" y="1417639"/>
            <a:ext cx="4306134" cy="186734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9711" y="4077072"/>
            <a:ext cx="1646024" cy="22094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4077072"/>
            <a:ext cx="1497232" cy="22094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936" y="4049549"/>
            <a:ext cx="1974127" cy="22094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18934" y="3429000"/>
            <a:ext cx="4306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 ЭШЕР «КРАСНЫЕ МУРАВЬИ»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9711" y="6332720"/>
            <a:ext cx="1769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МОСКВА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84936" y="6332720"/>
            <a:ext cx="1974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РИГА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48265" y="6332720"/>
            <a:ext cx="1497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82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математических представлений посредством занимательной математики через знакомство старших дошкольников с лентой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Мёбиуса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clrChange>
              <a:clrFrom>
                <a:srgbClr val="FCFFFF"/>
              </a:clrFrom>
              <a:clrTo>
                <a:srgbClr val="FC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79" y="2333922"/>
            <a:ext cx="7551242" cy="2190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29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СВОЙСТВА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1844824"/>
            <a:ext cx="793122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ОДНОСТОРОННОСТЬ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НЕПРЕРЫВНОСТЬ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СВЯЗНОСТЬ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ОРИЕНТИРОВАННОСТИ</a:t>
            </a:r>
            <a:endParaRPr lang="ru-RU" sz="2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888806"/>
            <a:ext cx="4716016" cy="296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01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77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435280" cy="779686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МАГИЯ ЛЕНТЫ МЁБИУСА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059107"/>
            <a:ext cx="3737874" cy="3737874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0" y="1268760"/>
            <a:ext cx="5178034" cy="5558178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Franklin Gothic Demi" panose="020B0703020102020204" pitchFamily="34" charset="0"/>
                <a:cs typeface="Times New Roman" pitchFamily="18" charset="0"/>
              </a:rPr>
              <a:t>Лист </a:t>
            </a:r>
            <a:r>
              <a:rPr lang="ru-RU" sz="2000" b="1" i="1" dirty="0" err="1">
                <a:solidFill>
                  <a:schemeClr val="accent2">
                    <a:lumMod val="75000"/>
                  </a:schemeClr>
                </a:solidFill>
                <a:latin typeface="Franklin Gothic Demi" panose="020B0703020102020204" pitchFamily="34" charset="0"/>
                <a:cs typeface="Times New Roman" pitchFamily="18" charset="0"/>
              </a:rPr>
              <a:t>Мёбиуса</a:t>
            </a: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Franklin Gothic Demi" panose="020B0703020102020204" pitchFamily="34" charset="0"/>
                <a:cs typeface="Times New Roman" pitchFamily="18" charset="0"/>
              </a:rPr>
              <a:t> – символ математики,</a:t>
            </a:r>
          </a:p>
          <a:p>
            <a:pPr algn="ctr">
              <a:lnSpc>
                <a:spcPct val="150000"/>
              </a:lnSpc>
              <a:defRPr/>
            </a:pP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Franklin Gothic Demi" panose="020B0703020102020204" pitchFamily="34" charset="0"/>
                <a:cs typeface="Times New Roman" pitchFamily="18" charset="0"/>
              </a:rPr>
              <a:t> Что служит высшей мудрости венцом…</a:t>
            </a:r>
          </a:p>
          <a:p>
            <a:pPr algn="ctr">
              <a:lnSpc>
                <a:spcPct val="150000"/>
              </a:lnSpc>
              <a:defRPr/>
            </a:pP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Franklin Gothic Demi" panose="020B0703020102020204" pitchFamily="34" charset="0"/>
                <a:cs typeface="Times New Roman" pitchFamily="18" charset="0"/>
              </a:rPr>
              <a:t> Он полон неосознанной романтики:</a:t>
            </a:r>
            <a:b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Franklin Gothic Demi" panose="020B0703020102020204" pitchFamily="34" charset="0"/>
                <a:cs typeface="Times New Roman" pitchFamily="18" charset="0"/>
              </a:rPr>
            </a:b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Franklin Gothic Demi" panose="020B0703020102020204" pitchFamily="34" charset="0"/>
                <a:cs typeface="Times New Roman" pitchFamily="18" charset="0"/>
              </a:rPr>
              <a:t>В нем бесконечность свернута кольцом.</a:t>
            </a:r>
            <a:b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Franklin Gothic Demi" panose="020B0703020102020204" pitchFamily="34" charset="0"/>
                <a:cs typeface="Times New Roman" pitchFamily="18" charset="0"/>
              </a:rPr>
            </a:b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Franklin Gothic Demi" panose="020B0703020102020204" pitchFamily="34" charset="0"/>
                <a:cs typeface="Times New Roman" pitchFamily="18" charset="0"/>
              </a:rPr>
              <a:t>В нем – простота, и вместе с нею – сложность,</a:t>
            </a:r>
            <a:b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Franklin Gothic Demi" panose="020B0703020102020204" pitchFamily="34" charset="0"/>
                <a:cs typeface="Times New Roman" pitchFamily="18" charset="0"/>
              </a:rPr>
            </a:b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Franklin Gothic Demi" panose="020B0703020102020204" pitchFamily="34" charset="0"/>
                <a:cs typeface="Times New Roman" pitchFamily="18" charset="0"/>
              </a:rPr>
              <a:t>Что недоступна даже мудрецам:</a:t>
            </a:r>
            <a:b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Franklin Gothic Demi" panose="020B0703020102020204" pitchFamily="34" charset="0"/>
                <a:cs typeface="Times New Roman" pitchFamily="18" charset="0"/>
              </a:rPr>
            </a:b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Franklin Gothic Demi" panose="020B0703020102020204" pitchFamily="34" charset="0"/>
                <a:cs typeface="Times New Roman" pitchFamily="18" charset="0"/>
              </a:rPr>
              <a:t>Здесь на глазах преобразилась плоскость</a:t>
            </a:r>
            <a:b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Franklin Gothic Demi" panose="020B0703020102020204" pitchFamily="34" charset="0"/>
                <a:cs typeface="Times New Roman" pitchFamily="18" charset="0"/>
              </a:rPr>
            </a:b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Franklin Gothic Demi" panose="020B0703020102020204" pitchFamily="34" charset="0"/>
                <a:cs typeface="Times New Roman" pitchFamily="18" charset="0"/>
              </a:rPr>
              <a:t>В поверхность без начала и конца.</a:t>
            </a:r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  <a:latin typeface="Franklin Gothic Demi" panose="020B0703020102020204" pitchFamily="34" charset="0"/>
              </a:rPr>
              <a:t/>
            </a:r>
            <a:br>
              <a:rPr lang="ru-RU" sz="2000" b="1" i="1" dirty="0">
                <a:solidFill>
                  <a:schemeClr val="tx2">
                    <a:lumMod val="50000"/>
                  </a:schemeClr>
                </a:solidFill>
                <a:latin typeface="Franklin Gothic Demi" panose="020B0703020102020204" pitchFamily="34" charset="0"/>
              </a:rPr>
            </a:br>
            <a:endParaRPr lang="ru-RU" sz="2000" b="1" dirty="0">
              <a:solidFill>
                <a:schemeClr val="tx2">
                  <a:lumMod val="50000"/>
                </a:schemeClr>
              </a:solidFill>
              <a:latin typeface="Franklin Gothic Demi" panose="020B0703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ИСТОРИЧЕСКАЯ СПРАВКА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594" y="1556792"/>
            <a:ext cx="3243263" cy="4056070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56792"/>
            <a:ext cx="3918108" cy="4056070"/>
          </a:xfrm>
        </p:spPr>
      </p:pic>
      <p:sp>
        <p:nvSpPr>
          <p:cNvPr id="10" name="Прямоугольник 9"/>
          <p:cNvSpPr/>
          <p:nvPr/>
        </p:nvSpPr>
        <p:spPr>
          <a:xfrm>
            <a:off x="457200" y="5629256"/>
            <a:ext cx="3918108" cy="680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АВГУСТ ФЕРДИНАНД МЁБИУС 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424594" y="5612862"/>
            <a:ext cx="3243263" cy="6964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ИОГАНН БЕНЕДИКТ ЛИСТИНГ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27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40306"/>
            <a:ext cx="914399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71600" y="548680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 indent="-1588" algn="ctr">
              <a:buFont typeface="Wingdings 3" pitchFamily="18" charset="2"/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ИДЕЯ</a:t>
            </a:r>
          </a:p>
        </p:txBody>
      </p:sp>
      <p:pic>
        <p:nvPicPr>
          <p:cNvPr id="6" name="Picture 3" descr="Служанка гот"/>
          <p:cNvPicPr>
            <a:picLocks noChangeAspect="1" noChangeArrowheads="1"/>
          </p:cNvPicPr>
          <p:nvPr/>
        </p:nvPicPr>
        <p:blipFill>
          <a:blip r:embed="rId3" cstate="print">
            <a:lum bright="-20000"/>
          </a:blip>
          <a:srcRect/>
          <a:stretch>
            <a:fillRect/>
          </a:stretch>
        </p:blipFill>
        <p:spPr bwMode="auto">
          <a:xfrm>
            <a:off x="971600" y="3045474"/>
            <a:ext cx="1511771" cy="3414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Möbius.jpg"/>
          <p:cNvPicPr>
            <a:picLocks noChangeAspect="1"/>
          </p:cNvPicPr>
          <p:nvPr/>
        </p:nvPicPr>
        <p:blipFill>
          <a:blip r:embed="rId4" cstate="print"/>
          <a:srcRect l="15252" t="10347" r="20691"/>
          <a:stretch>
            <a:fillRect/>
          </a:stretch>
        </p:blipFill>
        <p:spPr>
          <a:xfrm>
            <a:off x="4808895" y="3045474"/>
            <a:ext cx="1512168" cy="3363177"/>
          </a:xfrm>
          <a:prstGeom prst="rect">
            <a:avLst/>
          </a:prstGeom>
        </p:spPr>
      </p:pic>
      <p:sp>
        <p:nvSpPr>
          <p:cNvPr id="10" name="Выноска-облако 9"/>
          <p:cNvSpPr/>
          <p:nvPr/>
        </p:nvSpPr>
        <p:spPr>
          <a:xfrm>
            <a:off x="1475656" y="1226368"/>
            <a:ext cx="2736305" cy="1410543"/>
          </a:xfrm>
          <a:prstGeom prst="cloudCallout">
            <a:avLst>
              <a:gd name="adj1" fmla="val -19981"/>
              <a:gd name="adj2" fmla="val 12965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691680" y="1484784"/>
            <a:ext cx="2232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Ой, извините, я не хотела!!!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Выноска-облако 11"/>
          <p:cNvSpPr/>
          <p:nvPr/>
        </p:nvSpPr>
        <p:spPr>
          <a:xfrm>
            <a:off x="5436096" y="1268760"/>
            <a:ext cx="3240357" cy="1512168"/>
          </a:xfrm>
          <a:prstGeom prst="cloudCallout">
            <a:avLst>
              <a:gd name="adj1" fmla="val -31997"/>
              <a:gd name="adj2" fmla="val 7072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11" descr="U6XTDMCAU6O9CFCAMHBK2MCAX9UYAXCAJSEXKVCAQ8MSPSCADYLCBICAZSS93OCACMCJDGCAE70KXNCAURYJ0ACAD5BYFKCA481EA4CAWOX4R7CACKGB5ECA8KWBLACAONL60UCAF3Q8ZYCA6OPBOHCA4IVO3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43585" y="1484784"/>
            <a:ext cx="887123" cy="1077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6620569" y="1484784"/>
            <a:ext cx="20558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этой ленты нет изнанки !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6215 0 " pathEditMode="relative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ДРЕВНЕРИМСКАЯ МОЗАИКА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944" y="1417638"/>
            <a:ext cx="4994112" cy="5141168"/>
          </a:xfrm>
        </p:spPr>
      </p:pic>
    </p:spTree>
    <p:extLst>
      <p:ext uri="{BB962C8B-B14F-4D97-AF65-F5344CB8AC3E}">
        <p14:creationId xmlns:p14="http://schemas.microsoft.com/office/powerpoint/2010/main" val="359924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СХЕМА ИЗГОТОВЛЕНИЯ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1" descr="468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844824"/>
            <a:ext cx="5624943" cy="4734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71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НАУЧНОЕ ПРИМЕНЕНИЕ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33" y="1417638"/>
            <a:ext cx="3221573" cy="242018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71" y="3992813"/>
            <a:ext cx="3178696" cy="239462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8306" y="1440928"/>
            <a:ext cx="4222174" cy="494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74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ПРОМЫШЛЕННОЕ ПРИМЕНЕНИЕ </a:t>
            </a:r>
            <a:b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 БЫТУ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52511"/>
            <a:ext cx="2342052" cy="1112391"/>
          </a:xfrm>
          <a:prstGeom prst="rect">
            <a:avLst/>
          </a:prstGeom>
        </p:spPr>
      </p:pic>
      <p:pic>
        <p:nvPicPr>
          <p:cNvPr id="5" name="cc-m-textwithimage-image-6041812480" descr="http://u.jimdo.com/www48/o/sbc38276fbbf05a8f/img/i69388827ec108efb/1333087324/std/ima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09" y="3231629"/>
            <a:ext cx="2421243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Users\User\Desktop\image2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6957" y="1417638"/>
            <a:ext cx="2339843" cy="112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312" y="1451782"/>
            <a:ext cx="2619375" cy="17430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241" y="5098752"/>
            <a:ext cx="2400573" cy="1324224"/>
          </a:xfrm>
          <a:prstGeom prst="rect">
            <a:avLst/>
          </a:prstGeom>
        </p:spPr>
      </p:pic>
      <p:pic>
        <p:nvPicPr>
          <p:cNvPr id="10" name="Объект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679" y="3999962"/>
            <a:ext cx="1512426" cy="196467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43" y="5112794"/>
            <a:ext cx="2421243" cy="1324224"/>
          </a:xfrm>
          <a:prstGeom prst="rect">
            <a:avLst/>
          </a:prstGeom>
        </p:spPr>
      </p:pic>
      <p:pic>
        <p:nvPicPr>
          <p:cNvPr id="12" name="Picture 1" descr="untitled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652" y="3194857"/>
            <a:ext cx="2396162" cy="1290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346996" y="3229001"/>
            <a:ext cx="2559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БАГАЖНАЯ ЛЕНТА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1" y="2590727"/>
            <a:ext cx="3034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ШЛИФОВАЛЬНАЯ МАШИНА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86228" y="2589209"/>
            <a:ext cx="2857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КОНВЕЙЕРНАЯ ЛЕНТА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63652" y="4507146"/>
            <a:ext cx="2531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МЕШАЛКА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8009" y="4440638"/>
            <a:ext cx="2431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ПРИНТЕР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8009" y="6422976"/>
            <a:ext cx="2421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ОБУВЬ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86226" y="6462843"/>
            <a:ext cx="2400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МЕБЕЛЬ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610" y="4015315"/>
            <a:ext cx="1479933" cy="193396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987123" y="5949279"/>
            <a:ext cx="14810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СЕРЬГИ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91095" y="5964633"/>
            <a:ext cx="14810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ДУХИ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14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АРХИТЕКТУРА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124" y="1313478"/>
            <a:ext cx="3437723" cy="211552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53" y="4213198"/>
            <a:ext cx="3273880" cy="217946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380" y="4213197"/>
            <a:ext cx="3405420" cy="217946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53" y="1313478"/>
            <a:ext cx="3267216" cy="211552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9512" y="3429000"/>
            <a:ext cx="37444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АТТРАКЦИОН «АМЕРИКАНСКИЕ ГОНКИ»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81380" y="3429000"/>
            <a:ext cx="3405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МОСТ В КИТАЕ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9512" y="6392666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 В ЮЖНОЙ КОРЕЕ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81380" y="6392666"/>
            <a:ext cx="3405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ЗДАНИЕ В ТАЙВАНЕ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28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768</TotalTime>
  <Words>107</Words>
  <Application>Microsoft Office PowerPoint</Application>
  <PresentationFormat>Экран (4:3)</PresentationFormat>
  <Paragraphs>44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Calibri</vt:lpstr>
      <vt:lpstr>Franklin Gothic Demi</vt:lpstr>
      <vt:lpstr>Times New Roman</vt:lpstr>
      <vt:lpstr>Wingdings</vt:lpstr>
      <vt:lpstr>Wingdings 3</vt:lpstr>
      <vt:lpstr>Тема Office</vt:lpstr>
      <vt:lpstr>   «Где начало того конца, которым оканчивается начало?»                                        Козьма Прутков </vt:lpstr>
      <vt:lpstr>МАГИЯ ЛЕНТЫ МЁБИУСА</vt:lpstr>
      <vt:lpstr>ИСТОРИЧЕСКАЯ СПРАВКА</vt:lpstr>
      <vt:lpstr>Презентация PowerPoint</vt:lpstr>
      <vt:lpstr>ДРЕВНЕРИМСКАЯ МОЗАИКА</vt:lpstr>
      <vt:lpstr>СХЕМА ИЗГОТОВЛЕНИЯ</vt:lpstr>
      <vt:lpstr>НАУЧНОЕ ПРИМЕНЕНИЕ</vt:lpstr>
      <vt:lpstr>ПРОМЫШЛЕННОЕ ПРИМЕНЕНИЕ  И В БЫТУ</vt:lpstr>
      <vt:lpstr>АРХИТЕКТУРА</vt:lpstr>
      <vt:lpstr>ЛОГОТИПЫ</vt:lpstr>
      <vt:lpstr>ТВОРЧЕСТВО</vt:lpstr>
      <vt:lpstr>Цель: формирование математических представлений посредством занимательной математики через знакомство старших дошкольников с лентой Мёбиуса</vt:lpstr>
      <vt:lpstr>СВОЙСТВА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DNS-</dc:creator>
  <cp:lastModifiedBy>Asus</cp:lastModifiedBy>
  <cp:revision>59</cp:revision>
  <dcterms:created xsi:type="dcterms:W3CDTF">2015-09-26T21:13:54Z</dcterms:created>
  <dcterms:modified xsi:type="dcterms:W3CDTF">2023-04-05T19:48:48Z</dcterms:modified>
</cp:coreProperties>
</file>