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7" r:id="rId1"/>
  </p:sldMasterIdLst>
  <p:notesMasterIdLst>
    <p:notesMasterId r:id="rId18"/>
  </p:notesMasterIdLst>
  <p:handoutMasterIdLst>
    <p:handoutMasterId r:id="rId19"/>
  </p:handoutMasterIdLst>
  <p:sldIdLst>
    <p:sldId id="305" r:id="rId2"/>
    <p:sldId id="299" r:id="rId3"/>
    <p:sldId id="296" r:id="rId4"/>
    <p:sldId id="300" r:id="rId5"/>
    <p:sldId id="256" r:id="rId6"/>
    <p:sldId id="257" r:id="rId7"/>
    <p:sldId id="258" r:id="rId8"/>
    <p:sldId id="301" r:id="rId9"/>
    <p:sldId id="265" r:id="rId10"/>
    <p:sldId id="303" r:id="rId11"/>
    <p:sldId id="306" r:id="rId12"/>
    <p:sldId id="307" r:id="rId13"/>
    <p:sldId id="267" r:id="rId14"/>
    <p:sldId id="308" r:id="rId15"/>
    <p:sldId id="309" r:id="rId16"/>
    <p:sldId id="291" r:id="rId17"/>
  </p:sldIdLst>
  <p:sldSz cx="7169150" cy="5376863" type="B5ISO"/>
  <p:notesSz cx="6888163" cy="100203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3400" b="1" kern="1200">
        <a:solidFill>
          <a:schemeClr val="accent2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sz="3400" b="1" kern="1200">
        <a:solidFill>
          <a:schemeClr val="accent2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sz="3400" b="1" kern="1200">
        <a:solidFill>
          <a:schemeClr val="accent2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sz="3400" b="1" kern="1200">
        <a:solidFill>
          <a:schemeClr val="accent2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sz="3400" b="1" kern="1200">
        <a:solidFill>
          <a:schemeClr val="accent2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5pPr>
    <a:lvl6pPr marL="2286000" algn="l" defTabSz="914400" rtl="0" eaLnBrk="1" latinLnBrk="0" hangingPunct="1">
      <a:defRPr sz="3400" b="1" kern="1200">
        <a:solidFill>
          <a:schemeClr val="accent2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6pPr>
    <a:lvl7pPr marL="2743200" algn="l" defTabSz="914400" rtl="0" eaLnBrk="1" latinLnBrk="0" hangingPunct="1">
      <a:defRPr sz="3400" b="1" kern="1200">
        <a:solidFill>
          <a:schemeClr val="accent2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7pPr>
    <a:lvl8pPr marL="3200400" algn="l" defTabSz="914400" rtl="0" eaLnBrk="1" latinLnBrk="0" hangingPunct="1">
      <a:defRPr sz="3400" b="1" kern="1200">
        <a:solidFill>
          <a:schemeClr val="accent2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8pPr>
    <a:lvl9pPr marL="3657600" algn="l" defTabSz="914400" rtl="0" eaLnBrk="1" latinLnBrk="0" hangingPunct="1">
      <a:defRPr sz="3400" b="1" kern="1200">
        <a:solidFill>
          <a:schemeClr val="accent2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94">
          <p15:clr>
            <a:srgbClr val="A4A3A4"/>
          </p15:clr>
        </p15:guide>
        <p15:guide id="2" pos="22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80"/>
    <a:srgbClr val="0A518C"/>
    <a:srgbClr val="006699"/>
    <a:srgbClr val="666699"/>
    <a:srgbClr val="722F7D"/>
    <a:srgbClr val="5D2884"/>
    <a:srgbClr val="512373"/>
    <a:srgbClr val="4A0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92" autoAdjust="0"/>
    <p:restoredTop sz="94670" autoAdjust="0"/>
  </p:normalViewPr>
  <p:slideViewPr>
    <p:cSldViewPr>
      <p:cViewPr varScale="1">
        <p:scale>
          <a:sx n="86" d="100"/>
          <a:sy n="86" d="100"/>
        </p:scale>
        <p:origin x="1062" y="78"/>
      </p:cViewPr>
      <p:guideLst>
        <p:guide orient="horz" pos="1694"/>
        <p:guide pos="2258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FFFFFF"/>
              </a:buClr>
              <a:buSzPct val="100000"/>
              <a:buFont typeface="Times New Roman" panose="02020603050405020304" pitchFamily="18" charset="0"/>
              <a:buNone/>
              <a:defRPr sz="1200" b="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FFFFFF"/>
              </a:buClr>
              <a:buSzPct val="100000"/>
              <a:buFont typeface="Times New Roman" panose="02020603050405020304" pitchFamily="18" charset="0"/>
              <a:buNone/>
              <a:defRPr sz="1200" b="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FFFFFF"/>
              </a:buClr>
              <a:buSzPct val="100000"/>
              <a:buFont typeface="Times New Roman" panose="02020603050405020304" pitchFamily="18" charset="0"/>
              <a:buNone/>
              <a:defRPr sz="1200" b="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FFFFFF"/>
              </a:buClr>
              <a:buSzPct val="100000"/>
              <a:buFont typeface="Times New Roman" panose="02020603050405020304" pitchFamily="18" charset="0"/>
              <a:buNone/>
              <a:defRPr sz="1200" b="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8A1D876-6D6A-42C4-BC81-68BCFEAAD2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9553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888163" cy="100203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defRPr/>
            </a:pPr>
            <a:endParaRPr lang="ru-RU" altLang="ru-RU" smtClean="0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6888163" cy="100203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defRPr/>
            </a:pPr>
            <a:endParaRPr lang="ru-RU" altLang="ru-RU" smtClean="0"/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0"/>
            <a:ext cx="6888163" cy="100203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defRPr/>
            </a:pPr>
            <a:endParaRPr lang="ru-RU" altLang="ru-RU" smtClean="0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6888163" cy="100203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defRPr/>
            </a:pPr>
            <a:endParaRPr lang="ru-RU" altLang="ru-RU" smtClean="0"/>
          </a:p>
        </p:txBody>
      </p:sp>
      <p:sp>
        <p:nvSpPr>
          <p:cNvPr id="205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1888" y="962025"/>
            <a:ext cx="4614862" cy="346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1065213" y="4767263"/>
            <a:ext cx="4754562" cy="384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813709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147763" y="750888"/>
            <a:ext cx="4592637" cy="37576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34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/>
          </p:nvPr>
        </p:nvSpPr>
        <p:spPr>
          <a:xfrm>
            <a:off x="1065213" y="4767263"/>
            <a:ext cx="4756150" cy="3841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16" tIns="48308" rIns="96616" bIns="48308" anchor="ctr"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89978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147763" y="750888"/>
            <a:ext cx="4592637" cy="37576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34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/>
          </p:nvPr>
        </p:nvSpPr>
        <p:spPr>
          <a:xfrm>
            <a:off x="1065213" y="4767263"/>
            <a:ext cx="4756150" cy="3841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16" tIns="48308" rIns="96616" bIns="48308" anchor="ctr"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13731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147763" y="750888"/>
            <a:ext cx="4592637" cy="37576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34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/>
          </p:nvPr>
        </p:nvSpPr>
        <p:spPr>
          <a:xfrm>
            <a:off x="1065213" y="4767263"/>
            <a:ext cx="4756150" cy="3841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16" tIns="48308" rIns="96616" bIns="48308" anchor="ctr"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22585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147763" y="750888"/>
            <a:ext cx="4592637" cy="37576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34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/>
          </p:nvPr>
        </p:nvSpPr>
        <p:spPr>
          <a:xfrm>
            <a:off x="1065213" y="4767263"/>
            <a:ext cx="4756150" cy="3841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16" tIns="48308" rIns="96616" bIns="48308" anchor="ctr"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30658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195388" y="962025"/>
            <a:ext cx="4495800" cy="34686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34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/>
          </p:nvPr>
        </p:nvSpPr>
        <p:spPr>
          <a:xfrm>
            <a:off x="1065213" y="4767263"/>
            <a:ext cx="4756150" cy="3841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16" tIns="48308" rIns="96616" bIns="48308" anchor="ctr"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9073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1195388" y="962025"/>
            <a:ext cx="4491037" cy="3463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34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body"/>
          </p:nvPr>
        </p:nvSpPr>
        <p:spPr>
          <a:xfrm>
            <a:off x="1065213" y="4767263"/>
            <a:ext cx="4756150" cy="3841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616" tIns="48308" rIns="96616" bIns="48308" anchor="ctr"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0230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6938" y="879475"/>
            <a:ext cx="5376862" cy="1871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6938" y="2824163"/>
            <a:ext cx="5376862" cy="12985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52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56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13338" y="109538"/>
            <a:ext cx="1528762" cy="47672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7050" y="109538"/>
            <a:ext cx="4433888" cy="47672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432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050" y="109538"/>
            <a:ext cx="6115050" cy="1465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есто для изображения из Интернета 2"/>
          <p:cNvSpPr>
            <a:spLocks noGrp="1"/>
          </p:cNvSpPr>
          <p:nvPr>
            <p:ph type="clipArt" sz="half" idx="1"/>
          </p:nvPr>
        </p:nvSpPr>
        <p:spPr>
          <a:xfrm>
            <a:off x="527050" y="1495425"/>
            <a:ext cx="2981325" cy="33813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60775" y="1495425"/>
            <a:ext cx="2981325" cy="3381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817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527050" y="109538"/>
            <a:ext cx="6115050" cy="47672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157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050" y="109538"/>
            <a:ext cx="6115050" cy="1465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27050" y="1495425"/>
            <a:ext cx="2981325" cy="16144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27050" y="3262313"/>
            <a:ext cx="2981325" cy="16144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3660775" y="1495425"/>
            <a:ext cx="2981325" cy="3381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350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27050" y="109538"/>
            <a:ext cx="6115050" cy="14652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27050" y="1495425"/>
            <a:ext cx="2981325" cy="16144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660775" y="1495425"/>
            <a:ext cx="2981325" cy="16144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527050" y="3262313"/>
            <a:ext cx="2981325" cy="16144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660775" y="3262313"/>
            <a:ext cx="2981325" cy="16144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18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39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950" y="1339850"/>
            <a:ext cx="6183313" cy="22367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8950" y="3598863"/>
            <a:ext cx="6183313" cy="117633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33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7050" y="1495425"/>
            <a:ext cx="2981325" cy="3381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60775" y="1495425"/>
            <a:ext cx="2981325" cy="3381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606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713" y="285750"/>
            <a:ext cx="6183312" cy="10398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3713" y="1317625"/>
            <a:ext cx="3033712" cy="6461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3713" y="1963738"/>
            <a:ext cx="3033712" cy="2889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629025" y="1317625"/>
            <a:ext cx="3048000" cy="6461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629025" y="1963738"/>
            <a:ext cx="3048000" cy="2889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99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78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664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713" y="358775"/>
            <a:ext cx="2312987" cy="12541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0" y="774700"/>
            <a:ext cx="3629025" cy="3821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3713" y="1612900"/>
            <a:ext cx="2312987" cy="29892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3917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713" y="358775"/>
            <a:ext cx="2312987" cy="12541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0" y="774700"/>
            <a:ext cx="3629025" cy="38211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3713" y="1612900"/>
            <a:ext cx="2312987" cy="29892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4463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287338" y="1346200"/>
            <a:ext cx="6880225" cy="4030663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defRPr/>
            </a:pPr>
            <a:endParaRPr lang="ru-RU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0" y="109538"/>
            <a:ext cx="61150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0" y="1495425"/>
            <a:ext cx="611505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0" y="0"/>
            <a:ext cx="130175" cy="654050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defRPr/>
            </a:pPr>
            <a:endParaRPr lang="ru-RU" altLang="ru-RU" smtClean="0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0" y="1693863"/>
            <a:ext cx="130175" cy="654050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defRPr/>
            </a:pPr>
            <a:endParaRPr lang="ru-RU" altLang="ru-RU" smtClean="0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0" y="831850"/>
            <a:ext cx="130175" cy="652463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defRPr/>
            </a:pPr>
            <a:endParaRPr lang="ru-RU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txStyles>
    <p:titleStyle>
      <a:lvl1pPr algn="ctr" defTabSz="35242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3400" b="1" kern="1200">
          <a:solidFill>
            <a:srgbClr val="333333"/>
          </a:solidFill>
          <a:latin typeface="+mj-lt"/>
          <a:ea typeface="+mj-ea"/>
          <a:cs typeface="+mj-cs"/>
        </a:defRPr>
      </a:lvl1pPr>
      <a:lvl2pPr algn="ctr" defTabSz="35242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3400" b="1">
          <a:solidFill>
            <a:srgbClr val="333333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2pPr>
      <a:lvl3pPr algn="ctr" defTabSz="35242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3400" b="1">
          <a:solidFill>
            <a:srgbClr val="333333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3pPr>
      <a:lvl4pPr algn="ctr" defTabSz="35242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3400" b="1">
          <a:solidFill>
            <a:srgbClr val="333333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4pPr>
      <a:lvl5pPr algn="ctr" defTabSz="35242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3400" b="1">
          <a:solidFill>
            <a:srgbClr val="333333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5pPr>
      <a:lvl6pPr marL="457200" algn="ctr" defTabSz="35242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3400" b="1">
          <a:solidFill>
            <a:srgbClr val="333333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6pPr>
      <a:lvl7pPr marL="914400" algn="ctr" defTabSz="35242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3400" b="1">
          <a:solidFill>
            <a:srgbClr val="333333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7pPr>
      <a:lvl8pPr marL="1371600" algn="ctr" defTabSz="35242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3400" b="1">
          <a:solidFill>
            <a:srgbClr val="333333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8pPr>
      <a:lvl9pPr marL="1828800" algn="ctr" defTabSz="35242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3400" b="1">
          <a:solidFill>
            <a:srgbClr val="333333"/>
          </a:solidFill>
          <a:latin typeface="Arial" panose="020B0604020202020204" pitchFamily="34" charset="0"/>
          <a:ea typeface="Lucida Sans Unicode" panose="020B0602030504020204" pitchFamily="34" charset="0"/>
          <a:cs typeface="Lucida Sans Unicode" panose="020B0602030504020204" pitchFamily="34" charset="0"/>
        </a:defRPr>
      </a:lvl9pPr>
    </p:titleStyle>
    <p:bodyStyle>
      <a:lvl1pPr marL="333375" indent="-250825" algn="l" defTabSz="35242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E594D"/>
        </a:buClr>
        <a:buSzPct val="45000"/>
        <a:buFont typeface="Wingdings" panose="05000000000000000000" pitchFamily="2" charset="2"/>
        <a:buChar char=""/>
        <a:defRPr sz="2500" kern="1200">
          <a:solidFill>
            <a:srgbClr val="000000"/>
          </a:solidFill>
          <a:latin typeface="+mn-lt"/>
          <a:ea typeface="+mn-ea"/>
          <a:cs typeface="+mn-cs"/>
        </a:defRPr>
      </a:lvl1pPr>
      <a:lvl2pPr marL="671513" indent="-223838" algn="l" defTabSz="35242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200" kern="1200">
          <a:solidFill>
            <a:srgbClr val="000000"/>
          </a:solidFill>
          <a:latin typeface="+mn-lt"/>
          <a:ea typeface="+mn-ea"/>
          <a:cs typeface="+mn-cs"/>
        </a:defRPr>
      </a:lvl2pPr>
      <a:lvl3pPr marL="1011238" indent="-166688" algn="l" defTabSz="35242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1900" kern="1200">
          <a:solidFill>
            <a:srgbClr val="000000"/>
          </a:solidFill>
          <a:latin typeface="+mn-lt"/>
          <a:ea typeface="+mn-ea"/>
          <a:cs typeface="+mn-cs"/>
        </a:defRPr>
      </a:lvl3pPr>
      <a:lvl4pPr marL="1349375" indent="-165100" algn="l" defTabSz="35242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1687513" indent="-165100" algn="l" defTabSz="35242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199" y="96144"/>
            <a:ext cx="6840760" cy="4032447"/>
          </a:xfrm>
        </p:spPr>
        <p:txBody>
          <a:bodyPr/>
          <a:lstStyle/>
          <a:p>
            <a:r>
              <a:rPr lang="ru-RU" sz="1600" dirty="0" smtClean="0">
                <a:solidFill>
                  <a:srgbClr val="006699"/>
                </a:solidFill>
              </a:rPr>
              <a:t>МУНИЦИПАЛЬНОЕ БЮДЖЕТНОЕ ДОШКОЛЬНОЕ ОБРАЗОВАТЕЛЬНОЕ УЧРЕЖДЕНИЕ «ДЕТСКИЙ САД № 25»</a:t>
            </a:r>
            <a:br>
              <a:rPr lang="ru-RU" sz="1600" dirty="0" smtClean="0">
                <a:solidFill>
                  <a:srgbClr val="006699"/>
                </a:solidFill>
              </a:rPr>
            </a:br>
            <a:r>
              <a:rPr lang="ru-RU" sz="1800" dirty="0" smtClean="0">
                <a:solidFill>
                  <a:srgbClr val="006699"/>
                </a:solidFill>
              </a:rPr>
              <a:t/>
            </a:r>
            <a:br>
              <a:rPr lang="ru-RU" sz="1800" dirty="0" smtClean="0">
                <a:solidFill>
                  <a:srgbClr val="006699"/>
                </a:solidFill>
              </a:rPr>
            </a:br>
            <a:r>
              <a:rPr lang="ru-RU" sz="1600" dirty="0">
                <a:solidFill>
                  <a:srgbClr val="006699"/>
                </a:solidFill>
              </a:rPr>
              <a:t/>
            </a:r>
            <a:br>
              <a:rPr lang="ru-RU" sz="1600" dirty="0">
                <a:solidFill>
                  <a:srgbClr val="006699"/>
                </a:solidFill>
              </a:rPr>
            </a:br>
            <a:r>
              <a:rPr lang="ru-RU" sz="1600" dirty="0">
                <a:solidFill>
                  <a:srgbClr val="006699"/>
                </a:solidFill>
              </a:rPr>
              <a:t/>
            </a:r>
            <a:br>
              <a:rPr lang="ru-RU" sz="1600" dirty="0">
                <a:solidFill>
                  <a:srgbClr val="006699"/>
                </a:solidFill>
              </a:rPr>
            </a:br>
            <a:r>
              <a:rPr lang="ru-RU" sz="1600" dirty="0" smtClean="0">
                <a:solidFill>
                  <a:srgbClr val="006699"/>
                </a:solidFill>
              </a:rPr>
              <a:t/>
            </a:r>
            <a:br>
              <a:rPr lang="ru-RU" sz="1600" dirty="0" smtClean="0">
                <a:solidFill>
                  <a:srgbClr val="006699"/>
                </a:solidFill>
              </a:rPr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2400" dirty="0" smtClean="0">
                <a:solidFill>
                  <a:srgbClr val="0A518C"/>
                </a:solidFill>
              </a:rPr>
              <a:t>Образовательно-творческий проект</a:t>
            </a:r>
            <a:r>
              <a:rPr lang="ru-RU" sz="2800" dirty="0" smtClean="0">
                <a:solidFill>
                  <a:srgbClr val="0A518C"/>
                </a:solidFill>
              </a:rPr>
              <a:t/>
            </a:r>
            <a:br>
              <a:rPr lang="ru-RU" sz="2800" dirty="0" smtClean="0">
                <a:solidFill>
                  <a:srgbClr val="0A518C"/>
                </a:solidFill>
              </a:rPr>
            </a:br>
            <a:r>
              <a:rPr lang="ru-RU" sz="3600" i="1" dirty="0" smtClean="0">
                <a:solidFill>
                  <a:srgbClr val="0A518C"/>
                </a:solidFill>
              </a:rPr>
              <a:t>«Приключения Незнайки </a:t>
            </a:r>
            <a:br>
              <a:rPr lang="ru-RU" sz="3600" i="1" dirty="0" smtClean="0">
                <a:solidFill>
                  <a:srgbClr val="0A518C"/>
                </a:solidFill>
              </a:rPr>
            </a:br>
            <a:r>
              <a:rPr lang="ru-RU" sz="3600" i="1" dirty="0" smtClean="0">
                <a:solidFill>
                  <a:srgbClr val="0A518C"/>
                </a:solidFill>
              </a:rPr>
              <a:t>и его друзей»</a:t>
            </a:r>
            <a:r>
              <a:rPr lang="ru-RU" sz="2800" i="1" dirty="0" smtClean="0">
                <a:solidFill>
                  <a:srgbClr val="0A518C"/>
                </a:solidFill>
              </a:rPr>
              <a:t/>
            </a:r>
            <a:br>
              <a:rPr lang="ru-RU" sz="2800" i="1" dirty="0" smtClean="0">
                <a:solidFill>
                  <a:srgbClr val="0A518C"/>
                </a:solidFill>
              </a:rPr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360439" y="4344615"/>
            <a:ext cx="4680519" cy="864096"/>
          </a:xfrm>
        </p:spPr>
        <p:txBody>
          <a:bodyPr/>
          <a:lstStyle/>
          <a:p>
            <a:pPr lvl="0" algn="l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600" b="1" dirty="0">
                <a:solidFill>
                  <a:srgbClr val="006699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Подготовила: Никитина Елена Вячеславовна, </a:t>
            </a:r>
            <a:r>
              <a:rPr lang="ru-RU" sz="1600" b="1" dirty="0" smtClean="0">
                <a:solidFill>
                  <a:srgbClr val="006699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воспитатель высшей кв. категории</a:t>
            </a:r>
            <a:endParaRPr lang="ru-RU" sz="1600" b="1" dirty="0">
              <a:solidFill>
                <a:srgbClr val="006699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09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050" y="109538"/>
            <a:ext cx="6115050" cy="1210741"/>
          </a:xfrm>
        </p:spPr>
        <p:txBody>
          <a:bodyPr/>
          <a:lstStyle/>
          <a:p>
            <a:r>
              <a:rPr lang="ru-RU" sz="4000" dirty="0" smtClean="0">
                <a:solidFill>
                  <a:srgbClr val="0A518C"/>
                </a:solidFill>
              </a:rPr>
              <a:t>Критерии оценки эффективности:</a:t>
            </a:r>
            <a:endParaRPr lang="ru-RU" sz="4000" dirty="0">
              <a:solidFill>
                <a:srgbClr val="0A518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215" y="1392287"/>
            <a:ext cx="6552727" cy="3484513"/>
          </a:xfrm>
        </p:spPr>
        <p:txBody>
          <a:bodyPr/>
          <a:lstStyle/>
          <a:p>
            <a:pPr lvl="0"/>
            <a:r>
              <a:rPr lang="ru-RU" sz="2200" b="1" i="1" dirty="0" err="1">
                <a:solidFill>
                  <a:srgbClr val="000080"/>
                </a:solidFill>
              </a:rPr>
              <a:t>сформированность</a:t>
            </a:r>
            <a:r>
              <a:rPr lang="ru-RU" sz="2200" b="1" i="1" dirty="0">
                <a:solidFill>
                  <a:srgbClr val="000080"/>
                </a:solidFill>
              </a:rPr>
              <a:t> «внутренней позиции школьника»;</a:t>
            </a:r>
          </a:p>
          <a:p>
            <a:pPr lvl="0"/>
            <a:r>
              <a:rPr lang="ru-RU" sz="2200" b="1" i="1" dirty="0" err="1">
                <a:solidFill>
                  <a:srgbClr val="000080"/>
                </a:solidFill>
              </a:rPr>
              <a:t>сформированность</a:t>
            </a:r>
            <a:r>
              <a:rPr lang="ru-RU" sz="2200" b="1" i="1" dirty="0">
                <a:solidFill>
                  <a:srgbClr val="000080"/>
                </a:solidFill>
              </a:rPr>
              <a:t> базовых личностных качеств;</a:t>
            </a:r>
          </a:p>
          <a:p>
            <a:pPr lvl="0"/>
            <a:r>
              <a:rPr lang="ru-RU" sz="2200" b="1" i="1" dirty="0" err="1">
                <a:solidFill>
                  <a:srgbClr val="000080"/>
                </a:solidFill>
              </a:rPr>
              <a:t>сформированность</a:t>
            </a:r>
            <a:r>
              <a:rPr lang="ru-RU" sz="2200" b="1" i="1" dirty="0">
                <a:solidFill>
                  <a:srgbClr val="000080"/>
                </a:solidFill>
              </a:rPr>
              <a:t> социальных умений и навыков;</a:t>
            </a:r>
          </a:p>
          <a:p>
            <a:pPr lvl="0"/>
            <a:r>
              <a:rPr lang="ru-RU" sz="2200" b="1" i="1" dirty="0">
                <a:solidFill>
                  <a:srgbClr val="000080"/>
                </a:solidFill>
              </a:rPr>
              <a:t>возникновение эмоционально-положительного отношения к школе;</a:t>
            </a:r>
          </a:p>
          <a:p>
            <a:pPr lvl="0"/>
            <a:r>
              <a:rPr lang="ru-RU" sz="2200" b="1" i="1" dirty="0">
                <a:solidFill>
                  <a:srgbClr val="000080"/>
                </a:solidFill>
              </a:rPr>
              <a:t>рост педагогической компетентности родителей по данной проблеме;</a:t>
            </a:r>
          </a:p>
          <a:p>
            <a:pPr lvl="0"/>
            <a:r>
              <a:rPr lang="ru-RU" sz="2200" b="1" i="1" dirty="0">
                <a:solidFill>
                  <a:srgbClr val="000080"/>
                </a:solidFill>
              </a:rPr>
              <a:t>рост «включенности» родителей в совместно организуемые мероприятия.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88308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050" y="109538"/>
            <a:ext cx="6115050" cy="1210741"/>
          </a:xfrm>
        </p:spPr>
        <p:txBody>
          <a:bodyPr/>
          <a:lstStyle/>
          <a:p>
            <a:r>
              <a:rPr lang="ru-RU" sz="4000" dirty="0" smtClean="0">
                <a:solidFill>
                  <a:srgbClr val="0A518C"/>
                </a:solidFill>
              </a:rPr>
              <a:t>Диагностический инструментарий:</a:t>
            </a:r>
            <a:endParaRPr lang="ru-RU" sz="4000" dirty="0">
              <a:solidFill>
                <a:srgbClr val="0A518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207" y="1680319"/>
            <a:ext cx="6896943" cy="3196481"/>
          </a:xfrm>
        </p:spPr>
        <p:txBody>
          <a:bodyPr/>
          <a:lstStyle/>
          <a:p>
            <a:pPr lvl="0"/>
            <a:r>
              <a:rPr lang="ru-RU" sz="2200" b="1" i="1" dirty="0">
                <a:solidFill>
                  <a:srgbClr val="000080"/>
                </a:solidFill>
              </a:rPr>
              <a:t>наблюдения за </a:t>
            </a:r>
            <a:r>
              <a:rPr lang="ru-RU" sz="2200" b="1" i="1" dirty="0" smtClean="0">
                <a:solidFill>
                  <a:srgbClr val="000080"/>
                </a:solidFill>
              </a:rPr>
              <a:t>детьми;</a:t>
            </a:r>
            <a:endParaRPr lang="ru-RU" sz="2200" b="1" i="1" dirty="0">
              <a:solidFill>
                <a:srgbClr val="000080"/>
              </a:solidFill>
            </a:endParaRPr>
          </a:p>
          <a:p>
            <a:pPr lvl="0"/>
            <a:r>
              <a:rPr lang="ru-RU" sz="2200" b="1" i="1" dirty="0">
                <a:solidFill>
                  <a:srgbClr val="000080"/>
                </a:solidFill>
              </a:rPr>
              <a:t>беседа «Расскажи о школе»; </a:t>
            </a:r>
          </a:p>
          <a:p>
            <a:pPr lvl="0"/>
            <a:r>
              <a:rPr lang="ru-RU" sz="2200" b="1" i="1" dirty="0">
                <a:solidFill>
                  <a:srgbClr val="000080"/>
                </a:solidFill>
              </a:rPr>
              <a:t>методика М.Р. Гинзбурга «Общее эмоциональное отношение к школе»;</a:t>
            </a:r>
          </a:p>
          <a:p>
            <a:pPr lvl="0"/>
            <a:r>
              <a:rPr lang="ru-RU" sz="2200" b="1" i="1" dirty="0">
                <a:solidFill>
                  <a:srgbClr val="000080"/>
                </a:solidFill>
              </a:rPr>
              <a:t>рисуночная методика исследования доминирования мотивов Д.В. Солдатовой;</a:t>
            </a:r>
          </a:p>
          <a:p>
            <a:pPr lvl="0"/>
            <a:r>
              <a:rPr lang="ru-RU" sz="2200" b="1" i="1" dirty="0">
                <a:solidFill>
                  <a:srgbClr val="000080"/>
                </a:solidFill>
              </a:rPr>
              <a:t>методика исследования самооценки «Лесенка» (Н. В. </a:t>
            </a:r>
            <a:r>
              <a:rPr lang="ru-RU" sz="2200" b="1" i="1" dirty="0" err="1">
                <a:solidFill>
                  <a:srgbClr val="000080"/>
                </a:solidFill>
              </a:rPr>
              <a:t>Нижегородцева</a:t>
            </a:r>
            <a:r>
              <a:rPr lang="ru-RU" sz="2200" b="1" i="1" dirty="0">
                <a:solidFill>
                  <a:srgbClr val="000080"/>
                </a:solidFill>
              </a:rPr>
              <a:t>);</a:t>
            </a:r>
          </a:p>
          <a:p>
            <a:r>
              <a:rPr lang="ru-RU" sz="2200" b="1" i="1" dirty="0">
                <a:solidFill>
                  <a:srgbClr val="000080"/>
                </a:solidFill>
              </a:rPr>
              <a:t>методика «Ориентир». </a:t>
            </a:r>
          </a:p>
        </p:txBody>
      </p:sp>
    </p:spTree>
    <p:extLst>
      <p:ext uri="{BB962C8B-B14F-4D97-AF65-F5344CB8AC3E}">
        <p14:creationId xmlns:p14="http://schemas.microsoft.com/office/powerpoint/2010/main" val="233906366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A518C"/>
                </a:solidFill>
              </a:rPr>
              <a:t>Риски:</a:t>
            </a:r>
            <a:endParaRPr lang="ru-RU" sz="4000" dirty="0">
              <a:solidFill>
                <a:srgbClr val="0A518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215" y="1495425"/>
            <a:ext cx="6768751" cy="3381375"/>
          </a:xfrm>
        </p:spPr>
        <p:txBody>
          <a:bodyPr/>
          <a:lstStyle/>
          <a:p>
            <a:pPr lvl="0"/>
            <a:r>
              <a:rPr lang="ru-RU" sz="2200" b="1" i="1" dirty="0">
                <a:solidFill>
                  <a:srgbClr val="000080"/>
                </a:solidFill>
              </a:rPr>
              <a:t>индивидуальные особенности детей; </a:t>
            </a:r>
          </a:p>
          <a:p>
            <a:pPr lvl="0"/>
            <a:r>
              <a:rPr lang="ru-RU" sz="2200" b="1" i="1" dirty="0">
                <a:solidFill>
                  <a:srgbClr val="000080"/>
                </a:solidFill>
              </a:rPr>
              <a:t>трудность привлечения родителей к участию в мероприятиях ДОУ в связи со сложившейся эпидемиологической обстановкой в стране, загруженностью родителей;</a:t>
            </a:r>
          </a:p>
          <a:p>
            <a:pPr lvl="0"/>
            <a:r>
              <a:rPr lang="ru-RU" sz="2200" b="1" i="1" dirty="0">
                <a:solidFill>
                  <a:srgbClr val="000080"/>
                </a:solidFill>
              </a:rPr>
              <a:t>участие одних и тех же семей в организуемых мероприятиях в рамках проекта;</a:t>
            </a:r>
          </a:p>
          <a:p>
            <a:pPr lvl="0"/>
            <a:r>
              <a:rPr lang="ru-RU" sz="2200" b="1" i="1" dirty="0">
                <a:solidFill>
                  <a:srgbClr val="000080"/>
                </a:solidFill>
              </a:rPr>
              <a:t>недопонимание родителями значимости развития личностных качеств детей (упор делается на интеллектуальное развитие).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55919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фото1 009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463" y="163513"/>
            <a:ext cx="6626225" cy="504983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833" y="-57730"/>
            <a:ext cx="734481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A518C"/>
                </a:solidFill>
              </a:rPr>
              <a:t>Технологии:</a:t>
            </a:r>
            <a:endParaRPr lang="ru-RU" sz="4000" dirty="0">
              <a:solidFill>
                <a:srgbClr val="0A518C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44215" y="1392287"/>
            <a:ext cx="6768752" cy="3888432"/>
          </a:xfrm>
        </p:spPr>
        <p:txBody>
          <a:bodyPr/>
          <a:lstStyle/>
          <a:p>
            <a:pPr lvl="0"/>
            <a:r>
              <a:rPr lang="ru-RU" sz="1800" b="1" dirty="0" err="1">
                <a:solidFill>
                  <a:srgbClr val="000080"/>
                </a:solidFill>
              </a:rPr>
              <a:t>здоровьесберегающие</a:t>
            </a:r>
            <a:r>
              <a:rPr lang="ru-RU" sz="1800" i="1" dirty="0">
                <a:solidFill>
                  <a:srgbClr val="000080"/>
                </a:solidFill>
              </a:rPr>
              <a:t> (пальчиковые игры, игры-аттракционы, игры-эстафеты, </a:t>
            </a:r>
            <a:r>
              <a:rPr lang="ru-RU" sz="1800" i="1" dirty="0" err="1">
                <a:solidFill>
                  <a:srgbClr val="000080"/>
                </a:solidFill>
              </a:rPr>
              <a:t>физ.досуг</a:t>
            </a:r>
            <a:r>
              <a:rPr lang="ru-RU" sz="1800" i="1" dirty="0">
                <a:solidFill>
                  <a:srgbClr val="000080"/>
                </a:solidFill>
              </a:rPr>
              <a:t>)</a:t>
            </a:r>
            <a:endParaRPr lang="ru-RU" sz="1800" dirty="0">
              <a:solidFill>
                <a:srgbClr val="000080"/>
              </a:solidFill>
            </a:endParaRPr>
          </a:p>
          <a:p>
            <a:pPr lvl="0"/>
            <a:r>
              <a:rPr lang="ru-RU" sz="1800" b="1" dirty="0">
                <a:solidFill>
                  <a:srgbClr val="000080"/>
                </a:solidFill>
              </a:rPr>
              <a:t>интерактивные</a:t>
            </a:r>
            <a:r>
              <a:rPr lang="ru-RU" sz="1800" i="1" dirty="0">
                <a:solidFill>
                  <a:srgbClr val="000080"/>
                </a:solidFill>
              </a:rPr>
              <a:t> (беседы, коммуникативные игры, </a:t>
            </a:r>
            <a:r>
              <a:rPr lang="ru-RU" sz="1800" i="1" dirty="0" err="1">
                <a:solidFill>
                  <a:srgbClr val="000080"/>
                </a:solidFill>
              </a:rPr>
              <a:t>лэпбук</a:t>
            </a:r>
            <a:r>
              <a:rPr lang="ru-RU" sz="1800" i="1" dirty="0">
                <a:solidFill>
                  <a:srgbClr val="000080"/>
                </a:solidFill>
              </a:rPr>
              <a:t>, фотовыставки, проблемные ситуации, исследовательская деятельность, чтение х/л с последующим обсуждением)</a:t>
            </a:r>
            <a:endParaRPr lang="ru-RU" sz="1800" dirty="0">
              <a:solidFill>
                <a:srgbClr val="000080"/>
              </a:solidFill>
            </a:endParaRPr>
          </a:p>
          <a:p>
            <a:pPr lvl="0"/>
            <a:r>
              <a:rPr lang="ru-RU" sz="1800" b="1" dirty="0" smtClean="0">
                <a:solidFill>
                  <a:srgbClr val="000080"/>
                </a:solidFill>
              </a:rPr>
              <a:t>информационно-коммуникативные</a:t>
            </a:r>
            <a:r>
              <a:rPr lang="ru-RU" sz="1800" i="1" dirty="0" smtClean="0">
                <a:solidFill>
                  <a:srgbClr val="000080"/>
                </a:solidFill>
              </a:rPr>
              <a:t> </a:t>
            </a:r>
            <a:r>
              <a:rPr lang="ru-RU" sz="1800" i="1" dirty="0">
                <a:solidFill>
                  <a:srgbClr val="000080"/>
                </a:solidFill>
              </a:rPr>
              <a:t>(презентации, виртуальные экскурсии, мультфильмы, компьютерные развивающие игры и планшеты)</a:t>
            </a:r>
            <a:endParaRPr lang="ru-RU" sz="1800" dirty="0">
              <a:solidFill>
                <a:srgbClr val="000080"/>
              </a:solidFill>
            </a:endParaRPr>
          </a:p>
          <a:p>
            <a:pPr lvl="0"/>
            <a:r>
              <a:rPr lang="ru-RU" sz="1800" b="1" dirty="0">
                <a:solidFill>
                  <a:srgbClr val="000080"/>
                </a:solidFill>
              </a:rPr>
              <a:t>игровые</a:t>
            </a:r>
            <a:r>
              <a:rPr lang="ru-RU" sz="1800" i="1" dirty="0">
                <a:solidFill>
                  <a:srgbClr val="000080"/>
                </a:solidFill>
              </a:rPr>
              <a:t> (игры: дидактические, развивающие, настольно-печатные, театрализованные, сюжетно-ролевые; развлечения)</a:t>
            </a:r>
            <a:endParaRPr lang="ru-RU" sz="1800" dirty="0">
              <a:solidFill>
                <a:srgbClr val="000080"/>
              </a:solidFill>
            </a:endParaRPr>
          </a:p>
          <a:p>
            <a:pPr lvl="0"/>
            <a:r>
              <a:rPr lang="ru-RU" sz="1800" b="1" dirty="0">
                <a:solidFill>
                  <a:srgbClr val="000080"/>
                </a:solidFill>
              </a:rPr>
              <a:t>личностно-ориентированные</a:t>
            </a:r>
            <a:r>
              <a:rPr lang="ru-RU" sz="1800" i="1" dirty="0">
                <a:solidFill>
                  <a:srgbClr val="000080"/>
                </a:solidFill>
              </a:rPr>
              <a:t> (книги для самостоятельного чтения, раскраски, песни для прослушивания) </a:t>
            </a:r>
            <a:endParaRPr lang="ru-RU" sz="1800" dirty="0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5158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050" y="109538"/>
            <a:ext cx="6115050" cy="1138733"/>
          </a:xfrm>
        </p:spPr>
        <p:txBody>
          <a:bodyPr/>
          <a:lstStyle/>
          <a:p>
            <a:r>
              <a:rPr lang="ru-RU" sz="4000" dirty="0" smtClean="0">
                <a:solidFill>
                  <a:srgbClr val="0A518C"/>
                </a:solidFill>
              </a:rPr>
              <a:t>Формы работы с родителями:</a:t>
            </a:r>
            <a:endParaRPr lang="ru-RU" sz="4000" dirty="0">
              <a:solidFill>
                <a:srgbClr val="0A518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200" b="1" i="1" dirty="0">
                <a:solidFill>
                  <a:srgbClr val="000080"/>
                </a:solidFill>
              </a:rPr>
              <a:t>презентации, видеоролики;</a:t>
            </a:r>
            <a:endParaRPr lang="ru-RU" sz="2200" b="1" dirty="0">
              <a:solidFill>
                <a:srgbClr val="000080"/>
              </a:solidFill>
            </a:endParaRPr>
          </a:p>
          <a:p>
            <a:pPr lvl="0"/>
            <a:r>
              <a:rPr lang="ru-RU" sz="2200" b="1" i="1" dirty="0">
                <a:solidFill>
                  <a:srgbClr val="000080"/>
                </a:solidFill>
              </a:rPr>
              <a:t>устный журнал «На пороге школьной жизни» (</a:t>
            </a:r>
            <a:r>
              <a:rPr lang="ru-RU" sz="2200" b="1" i="1" dirty="0" err="1">
                <a:solidFill>
                  <a:srgbClr val="000080"/>
                </a:solidFill>
              </a:rPr>
              <a:t>инд.беседы</a:t>
            </a:r>
            <a:r>
              <a:rPr lang="ru-RU" sz="2200" b="1" i="1" dirty="0">
                <a:solidFill>
                  <a:srgbClr val="000080"/>
                </a:solidFill>
              </a:rPr>
              <a:t>), </a:t>
            </a:r>
            <a:endParaRPr lang="ru-RU" sz="2200" b="1" dirty="0">
              <a:solidFill>
                <a:srgbClr val="000080"/>
              </a:solidFill>
            </a:endParaRPr>
          </a:p>
          <a:p>
            <a:pPr lvl="0"/>
            <a:r>
              <a:rPr lang="ru-RU" sz="2200" b="1" i="1" dirty="0">
                <a:solidFill>
                  <a:srgbClr val="000080"/>
                </a:solidFill>
              </a:rPr>
              <a:t>«Университет педагогических знаний» (консультации); </a:t>
            </a:r>
            <a:endParaRPr lang="ru-RU" sz="2200" b="1" dirty="0">
              <a:solidFill>
                <a:srgbClr val="000080"/>
              </a:solidFill>
            </a:endParaRPr>
          </a:p>
          <a:p>
            <a:pPr lvl="0"/>
            <a:r>
              <a:rPr lang="ru-RU" sz="2200" b="1" i="1" dirty="0">
                <a:solidFill>
                  <a:srgbClr val="000080"/>
                </a:solidFill>
              </a:rPr>
              <a:t>наглядная информация «Уголок школьника»;</a:t>
            </a:r>
            <a:endParaRPr lang="ru-RU" sz="2200" b="1" dirty="0">
              <a:solidFill>
                <a:srgbClr val="000080"/>
              </a:solidFill>
            </a:endParaRPr>
          </a:p>
          <a:p>
            <a:pPr lvl="0"/>
            <a:r>
              <a:rPr lang="ru-RU" sz="2200" b="1" i="1" dirty="0">
                <a:solidFill>
                  <a:srgbClr val="000080"/>
                </a:solidFill>
              </a:rPr>
              <a:t>тематические выставки; </a:t>
            </a:r>
            <a:endParaRPr lang="ru-RU" sz="2200" b="1" dirty="0">
              <a:solidFill>
                <a:srgbClr val="000080"/>
              </a:solidFill>
            </a:endParaRPr>
          </a:p>
          <a:p>
            <a:pPr lvl="0"/>
            <a:r>
              <a:rPr lang="ru-RU" sz="2200" b="1" i="1" dirty="0">
                <a:solidFill>
                  <a:srgbClr val="000080"/>
                </a:solidFill>
              </a:rPr>
              <a:t>помощь воспитателю,  </a:t>
            </a:r>
            <a:endParaRPr lang="ru-RU" sz="2200" b="1" dirty="0">
              <a:solidFill>
                <a:srgbClr val="000080"/>
              </a:solidFill>
            </a:endParaRPr>
          </a:p>
          <a:p>
            <a:pPr lvl="0"/>
            <a:r>
              <a:rPr lang="ru-RU" sz="2200" b="1" i="1" dirty="0">
                <a:solidFill>
                  <a:srgbClr val="000080"/>
                </a:solidFill>
              </a:rPr>
              <a:t>домашние задания, </a:t>
            </a:r>
            <a:endParaRPr lang="ru-RU" sz="2200" b="1" dirty="0">
              <a:solidFill>
                <a:srgbClr val="000080"/>
              </a:solidFill>
            </a:endParaRPr>
          </a:p>
          <a:p>
            <a:pPr lvl="0"/>
            <a:r>
              <a:rPr lang="ru-RU" sz="2200" b="1" i="1" dirty="0">
                <a:solidFill>
                  <a:srgbClr val="000080"/>
                </a:solidFill>
              </a:rPr>
              <a:t>библиотечка для родителей, </a:t>
            </a:r>
            <a:endParaRPr lang="ru-RU" sz="2200" b="1" dirty="0">
              <a:solidFill>
                <a:srgbClr val="000080"/>
              </a:solidFill>
            </a:endParaRPr>
          </a:p>
          <a:p>
            <a:pPr lvl="0"/>
            <a:r>
              <a:rPr lang="ru-RU" sz="2200" b="1" i="1" dirty="0">
                <a:solidFill>
                  <a:srgbClr val="000080"/>
                </a:solidFill>
              </a:rPr>
              <a:t>анкеты, тесты. </a:t>
            </a:r>
            <a:endParaRPr lang="ru-RU" sz="2200" b="1" dirty="0">
              <a:solidFill>
                <a:srgbClr val="0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489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169150" cy="1411288"/>
          </a:xfrm>
        </p:spPr>
        <p:txBody>
          <a:bodyPr/>
          <a:lstStyle/>
          <a:p>
            <a:pPr eaLnBrk="1">
              <a:tabLst>
                <a:tab pos="0" algn="l"/>
                <a:tab pos="350838" algn="l"/>
                <a:tab pos="703263" algn="l"/>
                <a:tab pos="1055688" algn="l"/>
                <a:tab pos="1408113" algn="l"/>
                <a:tab pos="1760538" algn="l"/>
                <a:tab pos="2111375" algn="l"/>
                <a:tab pos="2463800" algn="l"/>
                <a:tab pos="2816225" algn="l"/>
                <a:tab pos="3168650" algn="l"/>
                <a:tab pos="3521075" algn="l"/>
                <a:tab pos="3873500" algn="l"/>
                <a:tab pos="4225925" algn="l"/>
                <a:tab pos="4578350" algn="l"/>
                <a:tab pos="4929188" algn="l"/>
                <a:tab pos="5281613" algn="l"/>
                <a:tab pos="5632450" algn="l"/>
                <a:tab pos="5986463" algn="l"/>
                <a:tab pos="6338888" algn="l"/>
                <a:tab pos="6691313" algn="l"/>
                <a:tab pos="7043738" algn="l"/>
              </a:tabLst>
            </a:pPr>
            <a:r>
              <a:rPr lang="ru-RU" altLang="ru-RU" sz="52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СКОРО В ШКОЛУ! </a:t>
            </a:r>
          </a:p>
        </p:txBody>
      </p:sp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552575"/>
            <a:ext cx="6208713" cy="366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833" y="-57730"/>
            <a:ext cx="734481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9" descr="j02906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64" y="2008602"/>
            <a:ext cx="4897536" cy="282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WordArt 10"/>
          <p:cNvSpPr>
            <a:spLocks noChangeArrowheads="1" noChangeShapeType="1" noTextEdit="1"/>
          </p:cNvSpPr>
          <p:nvPr/>
        </p:nvSpPr>
        <p:spPr bwMode="auto">
          <a:xfrm>
            <a:off x="632247" y="384175"/>
            <a:ext cx="5904656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etinaScriptC"/>
              </a:rPr>
              <a:t>ПОЧЕМУ?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0" y="109538"/>
            <a:ext cx="6115050" cy="1211262"/>
          </a:xfrm>
        </p:spPr>
        <p:txBody>
          <a:bodyPr anchorCtr="1"/>
          <a:lstStyle/>
          <a:p>
            <a:pPr eaLnBrk="1"/>
            <a:r>
              <a:rPr lang="ru-RU" altLang="ru-RU" sz="4000" dirty="0" smtClean="0">
                <a:solidFill>
                  <a:srgbClr val="0A518C"/>
                </a:solidFill>
              </a:rPr>
              <a:t>Проблема: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4215" y="1320800"/>
            <a:ext cx="3096344" cy="3383855"/>
          </a:xfrm>
        </p:spPr>
        <p:txBody>
          <a:bodyPr anchor="ctr" anchorCtr="1"/>
          <a:lstStyle/>
          <a:p>
            <a:pPr eaLnBrk="1">
              <a:buFont typeface="Wingdings" panose="05000000000000000000" pitchFamily="2" charset="2"/>
              <a:buNone/>
            </a:pPr>
            <a:endParaRPr lang="ru-RU" altLang="ru-RU" dirty="0" smtClean="0"/>
          </a:p>
          <a:p>
            <a:pPr eaLnBrk="1">
              <a:buFont typeface="Wingdings" panose="05000000000000000000" pitchFamily="2" charset="2"/>
              <a:buNone/>
            </a:pPr>
            <a:r>
              <a:rPr lang="ru-RU" altLang="ru-RU" sz="2800" b="1" i="1" dirty="0" smtClean="0">
                <a:solidFill>
                  <a:srgbClr val="000080"/>
                </a:solidFill>
              </a:rPr>
              <a:t>неготовность  </a:t>
            </a:r>
          </a:p>
          <a:p>
            <a:pPr eaLnBrk="1">
              <a:buFont typeface="Wingdings" panose="05000000000000000000" pitchFamily="2" charset="2"/>
              <a:buNone/>
            </a:pPr>
            <a:r>
              <a:rPr lang="ru-RU" altLang="ru-RU" sz="2800" b="1" i="1" dirty="0" smtClean="0">
                <a:solidFill>
                  <a:srgbClr val="000080"/>
                </a:solidFill>
              </a:rPr>
              <a:t>к принятию</a:t>
            </a:r>
          </a:p>
          <a:p>
            <a:pPr eaLnBrk="1">
              <a:buFont typeface="Wingdings" panose="05000000000000000000" pitchFamily="2" charset="2"/>
              <a:buNone/>
            </a:pPr>
            <a:r>
              <a:rPr lang="ru-RU" altLang="ru-RU" sz="2800" b="1" i="1" dirty="0" smtClean="0">
                <a:solidFill>
                  <a:srgbClr val="000080"/>
                </a:solidFill>
              </a:rPr>
              <a:t>новой </a:t>
            </a:r>
          </a:p>
          <a:p>
            <a:pPr eaLnBrk="1">
              <a:buFont typeface="Wingdings" panose="05000000000000000000" pitchFamily="2" charset="2"/>
              <a:buNone/>
            </a:pPr>
            <a:r>
              <a:rPr lang="ru-RU" altLang="ru-RU" sz="2800" b="1" i="1" dirty="0" smtClean="0">
                <a:solidFill>
                  <a:srgbClr val="000080"/>
                </a:solidFill>
              </a:rPr>
              <a:t>социальной </a:t>
            </a:r>
          </a:p>
          <a:p>
            <a:pPr eaLnBrk="1">
              <a:buFont typeface="Wingdings" panose="05000000000000000000" pitchFamily="2" charset="2"/>
              <a:buNone/>
            </a:pPr>
            <a:r>
              <a:rPr lang="ru-RU" altLang="ru-RU" sz="2800" b="1" i="1" dirty="0" smtClean="0">
                <a:solidFill>
                  <a:srgbClr val="000080"/>
                </a:solidFill>
              </a:rPr>
              <a:t>позиции </a:t>
            </a:r>
            <a:r>
              <a:rPr lang="ru-RU" altLang="ru-RU" sz="2800" i="1" dirty="0" smtClean="0">
                <a:solidFill>
                  <a:srgbClr val="000080"/>
                </a:solidFill>
              </a:rPr>
              <a:t>                        </a:t>
            </a:r>
            <a:endParaRPr lang="ru-RU" altLang="ru-RU" sz="2800" b="1" i="1" dirty="0" smtClean="0">
              <a:solidFill>
                <a:srgbClr val="000080"/>
              </a:solidFill>
              <a:latin typeface="Times New Roman" panose="02020603050405020304" pitchFamily="18" charset="0"/>
            </a:endParaRPr>
          </a:p>
          <a:p>
            <a:pPr eaLnBrk="1">
              <a:buFont typeface="Wingdings" panose="05000000000000000000" pitchFamily="2" charset="2"/>
              <a:buNone/>
            </a:pPr>
            <a:endParaRPr lang="ru-RU" altLang="ru-RU" sz="2800" b="1" dirty="0" smtClean="0"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497" y="2040359"/>
            <a:ext cx="3255689" cy="3121025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363" y="3120479"/>
            <a:ext cx="3016423" cy="20207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A518C"/>
                </a:solidFill>
              </a:rPr>
              <a:t>Актуальность:</a:t>
            </a:r>
            <a:endParaRPr lang="ru-RU" sz="4000" dirty="0">
              <a:solidFill>
                <a:srgbClr val="0A518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207" y="1680319"/>
            <a:ext cx="6840760" cy="3196481"/>
          </a:xfrm>
        </p:spPr>
        <p:txBody>
          <a:bodyPr/>
          <a:lstStyle/>
          <a:p>
            <a:pPr marL="82550" indent="0">
              <a:buNone/>
            </a:pPr>
            <a:r>
              <a:rPr lang="ru-RU" b="1" dirty="0" smtClean="0">
                <a:solidFill>
                  <a:srgbClr val="000080"/>
                </a:solidFill>
              </a:rPr>
              <a:t>Позитивная социализация </a:t>
            </a:r>
            <a:r>
              <a:rPr lang="ru-RU" dirty="0" smtClean="0">
                <a:solidFill>
                  <a:srgbClr val="000080"/>
                </a:solidFill>
              </a:rPr>
              <a:t>- </a:t>
            </a:r>
            <a:r>
              <a:rPr lang="ru-RU" sz="2000" b="1" i="1" dirty="0" smtClean="0">
                <a:solidFill>
                  <a:srgbClr val="000080"/>
                </a:solidFill>
              </a:rPr>
              <a:t>умение </a:t>
            </a:r>
            <a:r>
              <a:rPr lang="ru-RU" sz="2000" b="1" i="1" dirty="0">
                <a:solidFill>
                  <a:srgbClr val="000080"/>
                </a:solidFill>
              </a:rPr>
              <a:t>ребенка взаимодействовать с окружающими людьми, выстраивать свое поведение и деятельность, учитывая потребности и интересы других</a:t>
            </a:r>
          </a:p>
        </p:txBody>
      </p:sp>
    </p:spTree>
    <p:extLst>
      <p:ext uri="{BB962C8B-B14F-4D97-AF65-F5344CB8AC3E}">
        <p14:creationId xmlns:p14="http://schemas.microsoft.com/office/powerpoint/2010/main" val="306468407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7143750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282575" y="0"/>
            <a:ext cx="6886575" cy="1270000"/>
          </a:xfrm>
        </p:spPr>
        <p:txBody>
          <a:bodyPr lIns="72246" tIns="36124" rIns="72246" bIns="36124"/>
          <a:lstStyle/>
          <a:p>
            <a:pPr algn="l" eaLnBrk="1">
              <a:lnSpc>
                <a:spcPct val="100000"/>
              </a:lnSpc>
              <a:tabLst>
                <a:tab pos="0" algn="l"/>
                <a:tab pos="350838" algn="l"/>
                <a:tab pos="703263" algn="l"/>
                <a:tab pos="1055688" algn="l"/>
                <a:tab pos="1408113" algn="l"/>
                <a:tab pos="1760538" algn="l"/>
                <a:tab pos="2111375" algn="l"/>
                <a:tab pos="2463800" algn="l"/>
                <a:tab pos="2816225" algn="l"/>
                <a:tab pos="3168650" algn="l"/>
                <a:tab pos="3521075" algn="l"/>
                <a:tab pos="3873500" algn="l"/>
                <a:tab pos="4225925" algn="l"/>
                <a:tab pos="4578350" algn="l"/>
                <a:tab pos="4929188" algn="l"/>
                <a:tab pos="5281613" algn="l"/>
                <a:tab pos="5632450" algn="l"/>
                <a:tab pos="5986463" algn="l"/>
                <a:tab pos="6338888" algn="l"/>
                <a:tab pos="6691313" algn="l"/>
                <a:tab pos="7043738" algn="l"/>
              </a:tabLst>
            </a:pPr>
            <a:r>
              <a:rPr lang="en-US" altLang="ru-RU" sz="3100" smtClean="0">
                <a:solidFill>
                  <a:srgbClr val="CBCBCB"/>
                </a:solidFill>
              </a:rPr>
              <a:t> </a:t>
            </a:r>
            <a:r>
              <a:rPr lang="en-US" altLang="ru-RU" sz="6300" smtClean="0">
                <a:solidFill>
                  <a:srgbClr val="9999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проект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46438" y="1552575"/>
            <a:ext cx="3810000" cy="5767388"/>
          </a:xfrm>
        </p:spPr>
        <p:txBody>
          <a:bodyPr/>
          <a:lstStyle/>
          <a:p>
            <a:pPr marL="0" indent="0" algn="ctr" eaLnBrk="1">
              <a:lnSpc>
                <a:spcPct val="100000"/>
              </a:lnSpc>
              <a:spcBef>
                <a:spcPts val="388"/>
              </a:spcBef>
              <a:buClr>
                <a:srgbClr val="000000"/>
              </a:buClr>
              <a:buFont typeface="Wingdings" panose="05000000000000000000" pitchFamily="2" charset="2"/>
              <a:buNone/>
              <a:tabLst>
                <a:tab pos="15875" algn="l"/>
                <a:tab pos="368300" algn="l"/>
                <a:tab pos="720725" algn="l"/>
                <a:tab pos="1073150" algn="l"/>
                <a:tab pos="1425575" algn="l"/>
                <a:tab pos="1778000" algn="l"/>
                <a:tab pos="2128838" algn="l"/>
                <a:tab pos="2481263" algn="l"/>
                <a:tab pos="2833688" algn="l"/>
                <a:tab pos="3186113" algn="l"/>
                <a:tab pos="3538538" algn="l"/>
                <a:tab pos="3890963" algn="l"/>
                <a:tab pos="4243388" algn="l"/>
                <a:tab pos="4595813" algn="l"/>
                <a:tab pos="4946650" algn="l"/>
                <a:tab pos="5300663" algn="l"/>
                <a:tab pos="5649913" algn="l"/>
                <a:tab pos="6003925" algn="l"/>
                <a:tab pos="6356350" algn="l"/>
                <a:tab pos="6708775" algn="l"/>
              </a:tabLst>
              <a:defRPr/>
            </a:pPr>
            <a:endParaRPr lang="en-US" altLang="ru-RU" sz="4200" b="1" i="1" dirty="0" smtClean="0">
              <a:solidFill>
                <a:srgbClr val="0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anose="02040502050405020303" pitchFamily="18" charset="0"/>
            </a:endParaRPr>
          </a:p>
          <a:p>
            <a:pPr marL="0" indent="0" algn="r" eaLnBrk="1">
              <a:lnSpc>
                <a:spcPct val="100000"/>
              </a:lnSpc>
              <a:spcBef>
                <a:spcPts val="388"/>
              </a:spcBef>
              <a:buClr>
                <a:srgbClr val="000000"/>
              </a:buClr>
              <a:buFont typeface="Wingdings" panose="05000000000000000000" pitchFamily="2" charset="2"/>
              <a:buNone/>
              <a:tabLst>
                <a:tab pos="15875" algn="l"/>
                <a:tab pos="368300" algn="l"/>
                <a:tab pos="720725" algn="l"/>
                <a:tab pos="1073150" algn="l"/>
                <a:tab pos="1425575" algn="l"/>
                <a:tab pos="1778000" algn="l"/>
                <a:tab pos="2128838" algn="l"/>
                <a:tab pos="2481263" algn="l"/>
                <a:tab pos="2833688" algn="l"/>
                <a:tab pos="3186113" algn="l"/>
                <a:tab pos="3538538" algn="l"/>
                <a:tab pos="3890963" algn="l"/>
                <a:tab pos="4243388" algn="l"/>
                <a:tab pos="4595813" algn="l"/>
                <a:tab pos="4946650" algn="l"/>
                <a:tab pos="5300663" algn="l"/>
                <a:tab pos="5649913" algn="l"/>
                <a:tab pos="6003925" algn="l"/>
                <a:tab pos="6356350" algn="l"/>
                <a:tab pos="6708775" algn="l"/>
              </a:tabLst>
              <a:defRPr/>
            </a:pPr>
            <a:endParaRPr lang="en-US" altLang="ru-RU" sz="1600" b="1" dirty="0" smtClean="0">
              <a:solidFill>
                <a:srgbClr val="0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anose="02040502050405020303" pitchFamily="18" charset="0"/>
            </a:endParaRPr>
          </a:p>
          <a:p>
            <a:pPr marL="0" indent="0" algn="r" eaLnBrk="1">
              <a:lnSpc>
                <a:spcPct val="100000"/>
              </a:lnSpc>
              <a:spcBef>
                <a:spcPts val="388"/>
              </a:spcBef>
              <a:buClr>
                <a:srgbClr val="000000"/>
              </a:buClr>
              <a:buFont typeface="Wingdings" panose="05000000000000000000" pitchFamily="2" charset="2"/>
              <a:buNone/>
              <a:tabLst>
                <a:tab pos="15875" algn="l"/>
                <a:tab pos="368300" algn="l"/>
                <a:tab pos="720725" algn="l"/>
                <a:tab pos="1073150" algn="l"/>
                <a:tab pos="1425575" algn="l"/>
                <a:tab pos="1778000" algn="l"/>
                <a:tab pos="2128838" algn="l"/>
                <a:tab pos="2481263" algn="l"/>
                <a:tab pos="2833688" algn="l"/>
                <a:tab pos="3186113" algn="l"/>
                <a:tab pos="3538538" algn="l"/>
                <a:tab pos="3890963" algn="l"/>
                <a:tab pos="4243388" algn="l"/>
                <a:tab pos="4595813" algn="l"/>
                <a:tab pos="4946650" algn="l"/>
                <a:tab pos="5300663" algn="l"/>
                <a:tab pos="5649913" algn="l"/>
                <a:tab pos="6003925" algn="l"/>
                <a:tab pos="6356350" algn="l"/>
                <a:tab pos="6708775" algn="l"/>
              </a:tabLst>
              <a:defRPr/>
            </a:pPr>
            <a:endParaRPr lang="en-US" altLang="ru-RU" sz="1600" b="1" i="1" dirty="0" smtClean="0">
              <a:solidFill>
                <a:srgbClr val="0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anose="02040502050405020303" pitchFamily="18" charset="0"/>
            </a:endParaRPr>
          </a:p>
          <a:p>
            <a:pPr marL="0" indent="0" algn="r" eaLnBrk="1">
              <a:lnSpc>
                <a:spcPct val="100000"/>
              </a:lnSpc>
              <a:spcBef>
                <a:spcPts val="388"/>
              </a:spcBef>
              <a:buClr>
                <a:srgbClr val="000000"/>
              </a:buClr>
              <a:buFont typeface="Wingdings" panose="05000000000000000000" pitchFamily="2" charset="2"/>
              <a:buNone/>
              <a:tabLst>
                <a:tab pos="15875" algn="l"/>
                <a:tab pos="368300" algn="l"/>
                <a:tab pos="720725" algn="l"/>
                <a:tab pos="1073150" algn="l"/>
                <a:tab pos="1425575" algn="l"/>
                <a:tab pos="1778000" algn="l"/>
                <a:tab pos="2128838" algn="l"/>
                <a:tab pos="2481263" algn="l"/>
                <a:tab pos="2833688" algn="l"/>
                <a:tab pos="3186113" algn="l"/>
                <a:tab pos="3538538" algn="l"/>
                <a:tab pos="3890963" algn="l"/>
                <a:tab pos="4243388" algn="l"/>
                <a:tab pos="4595813" algn="l"/>
                <a:tab pos="4946650" algn="l"/>
                <a:tab pos="5300663" algn="l"/>
                <a:tab pos="5649913" algn="l"/>
                <a:tab pos="6003925" algn="l"/>
                <a:tab pos="6356350" algn="l"/>
                <a:tab pos="6708775" algn="l"/>
              </a:tabLst>
              <a:defRPr/>
            </a:pPr>
            <a:endParaRPr lang="en-US" altLang="ru-RU" sz="1600" b="1" dirty="0" smtClean="0">
              <a:solidFill>
                <a:srgbClr val="6666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1968500"/>
            <a:ext cx="2211388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2703513" y="1176338"/>
            <a:ext cx="3905398" cy="302426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Приключения</a:t>
            </a:r>
          </a:p>
          <a:p>
            <a:pPr algn="ctr"/>
            <a:r>
              <a:rPr lang="ru-RU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Незнайки </a:t>
            </a:r>
          </a:p>
          <a:p>
            <a:pPr algn="ctr"/>
            <a:r>
              <a:rPr lang="ru-RU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и его друзей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72246" tIns="36124" rIns="72246" bIns="36124"/>
          <a:lstStyle/>
          <a:p>
            <a:pPr eaLnBrk="1">
              <a:lnSpc>
                <a:spcPct val="100000"/>
              </a:lnSpc>
              <a:tabLst>
                <a:tab pos="0" algn="l"/>
                <a:tab pos="350838" algn="l"/>
                <a:tab pos="703263" algn="l"/>
                <a:tab pos="1055688" algn="l"/>
                <a:tab pos="1408113" algn="l"/>
                <a:tab pos="1760538" algn="l"/>
                <a:tab pos="2111375" algn="l"/>
                <a:tab pos="2463800" algn="l"/>
                <a:tab pos="2816225" algn="l"/>
                <a:tab pos="3168650" algn="l"/>
                <a:tab pos="3521075" algn="l"/>
                <a:tab pos="3873500" algn="l"/>
                <a:tab pos="4225925" algn="l"/>
                <a:tab pos="4578350" algn="l"/>
                <a:tab pos="4929188" algn="l"/>
                <a:tab pos="5281613" algn="l"/>
                <a:tab pos="5632450" algn="l"/>
                <a:tab pos="5986463" algn="l"/>
                <a:tab pos="6338888" algn="l"/>
                <a:tab pos="6691313" algn="l"/>
                <a:tab pos="7043738" algn="l"/>
              </a:tabLst>
            </a:pPr>
            <a:r>
              <a:rPr lang="en-US" altLang="ru-RU" sz="4000" dirty="0" err="1" smtClean="0">
                <a:solidFill>
                  <a:srgbClr val="0A518C"/>
                </a:solidFill>
              </a:rPr>
              <a:t>Цель</a:t>
            </a:r>
            <a:r>
              <a:rPr lang="en-US" altLang="ru-RU" sz="4000" dirty="0" smtClean="0">
                <a:solidFill>
                  <a:srgbClr val="0A518C"/>
                </a:solidFill>
              </a:rPr>
              <a:t> проекта: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00026" y="1392287"/>
            <a:ext cx="6624910" cy="3672407"/>
          </a:xfrm>
        </p:spPr>
        <p:txBody>
          <a:bodyPr anchor="ctr" anchorCtr="1"/>
          <a:lstStyle/>
          <a:p>
            <a:pPr marL="331788" indent="-249238" algn="ctr" eaLnBrk="1">
              <a:lnSpc>
                <a:spcPct val="100000"/>
              </a:lnSpc>
              <a:spcAft>
                <a:spcPts val="1113"/>
              </a:spcAft>
              <a:buClr>
                <a:srgbClr val="000000"/>
              </a:buClr>
              <a:buNone/>
              <a:tabLst>
                <a:tab pos="347663" algn="l"/>
                <a:tab pos="700088" algn="l"/>
                <a:tab pos="1050925" algn="l"/>
                <a:tab pos="1403350" algn="l"/>
                <a:tab pos="1755775" algn="l"/>
                <a:tab pos="2108200" algn="l"/>
                <a:tab pos="2460625" algn="l"/>
                <a:tab pos="2813050" algn="l"/>
                <a:tab pos="3165475" algn="l"/>
                <a:tab pos="3517900" algn="l"/>
                <a:tab pos="3868738" algn="l"/>
                <a:tab pos="4221163" algn="l"/>
                <a:tab pos="4572000" algn="l"/>
                <a:tab pos="4926013" algn="l"/>
                <a:tab pos="5278438" algn="l"/>
                <a:tab pos="5632450" algn="l"/>
                <a:tab pos="5983288" algn="l"/>
                <a:tab pos="6335713" algn="l"/>
                <a:tab pos="6686550" algn="l"/>
                <a:tab pos="7038975" algn="l"/>
              </a:tabLst>
            </a:pPr>
            <a:r>
              <a:rPr lang="ru-RU" altLang="ru-RU" sz="2400" b="1" i="1" dirty="0">
                <a:solidFill>
                  <a:srgbClr val="000080"/>
                </a:solidFill>
              </a:rPr>
              <a:t>В</a:t>
            </a:r>
            <a:r>
              <a:rPr lang="ru-RU" altLang="ru-RU" sz="2400" b="1" i="1" dirty="0" smtClean="0">
                <a:solidFill>
                  <a:srgbClr val="000080"/>
                </a:solidFill>
              </a:rPr>
              <a:t>оспитание у детей подготовительной группы эмоционально-положительного отношения к школе, подготовка к принятию новой социальной позиции для последующего успешного включения детей в школьную жизнь. 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68151"/>
            <a:ext cx="7169150" cy="1206624"/>
          </a:xfrm>
        </p:spPr>
        <p:txBody>
          <a:bodyPr lIns="72246" tIns="36124" rIns="72246" bIns="36124"/>
          <a:lstStyle/>
          <a:p>
            <a:pPr eaLnBrk="1">
              <a:lnSpc>
                <a:spcPct val="100000"/>
              </a:lnSpc>
              <a:tabLst>
                <a:tab pos="0" algn="l"/>
                <a:tab pos="350838" algn="l"/>
                <a:tab pos="703263" algn="l"/>
                <a:tab pos="1055688" algn="l"/>
                <a:tab pos="1408113" algn="l"/>
                <a:tab pos="1760538" algn="l"/>
                <a:tab pos="2111375" algn="l"/>
                <a:tab pos="2463800" algn="l"/>
                <a:tab pos="2816225" algn="l"/>
                <a:tab pos="3168650" algn="l"/>
                <a:tab pos="3521075" algn="l"/>
                <a:tab pos="3873500" algn="l"/>
                <a:tab pos="4225925" algn="l"/>
                <a:tab pos="4578350" algn="l"/>
                <a:tab pos="4929188" algn="l"/>
                <a:tab pos="5281613" algn="l"/>
                <a:tab pos="5632450" algn="l"/>
                <a:tab pos="5986463" algn="l"/>
                <a:tab pos="6338888" algn="l"/>
                <a:tab pos="6691313" algn="l"/>
                <a:tab pos="7043738" algn="l"/>
              </a:tabLst>
            </a:pPr>
            <a:r>
              <a:rPr lang="en-US" altLang="ru-RU" sz="4000" dirty="0" err="1" smtClean="0">
                <a:solidFill>
                  <a:srgbClr val="0A518C"/>
                </a:solidFill>
              </a:rPr>
              <a:t>Задачи</a:t>
            </a:r>
            <a:r>
              <a:rPr lang="en-US" altLang="ru-RU" sz="4000" dirty="0" smtClean="0">
                <a:solidFill>
                  <a:srgbClr val="0A518C"/>
                </a:solidFill>
              </a:rPr>
              <a:t> проекта: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2206" y="1320279"/>
            <a:ext cx="6624737" cy="4056585"/>
          </a:xfrm>
        </p:spPr>
        <p:txBody>
          <a:bodyPr lIns="72246" tIns="36124" rIns="72246" bIns="36124"/>
          <a:lstStyle/>
          <a:p>
            <a:pPr marL="331788" indent="-249238" algn="just" eaLnBrk="1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tabLst>
                <a:tab pos="347663" algn="l"/>
                <a:tab pos="700088" algn="l"/>
                <a:tab pos="1050925" algn="l"/>
                <a:tab pos="1403350" algn="l"/>
                <a:tab pos="1755775" algn="l"/>
                <a:tab pos="2108200" algn="l"/>
                <a:tab pos="2460625" algn="l"/>
                <a:tab pos="2813050" algn="l"/>
                <a:tab pos="3165475" algn="l"/>
                <a:tab pos="3517900" algn="l"/>
                <a:tab pos="3868738" algn="l"/>
                <a:tab pos="4221163" algn="l"/>
                <a:tab pos="4572000" algn="l"/>
                <a:tab pos="4926013" algn="l"/>
                <a:tab pos="5278438" algn="l"/>
                <a:tab pos="5632450" algn="l"/>
                <a:tab pos="5983288" algn="l"/>
                <a:tab pos="6335713" algn="l"/>
                <a:tab pos="6686550" algn="l"/>
                <a:tab pos="7038975" algn="l"/>
              </a:tabLst>
            </a:pPr>
            <a:r>
              <a:rPr lang="ru-RU" altLang="ru-RU" sz="1800" b="1" i="1" dirty="0" smtClean="0">
                <a:solidFill>
                  <a:srgbClr val="000080"/>
                </a:solidFill>
              </a:rPr>
              <a:t>создать предметно-развивающую среду;</a:t>
            </a:r>
          </a:p>
          <a:p>
            <a:pPr marL="331788" indent="-249238" algn="just" eaLnBrk="1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tabLst>
                <a:tab pos="347663" algn="l"/>
                <a:tab pos="700088" algn="l"/>
                <a:tab pos="1050925" algn="l"/>
                <a:tab pos="1403350" algn="l"/>
                <a:tab pos="1755775" algn="l"/>
                <a:tab pos="2108200" algn="l"/>
                <a:tab pos="2460625" algn="l"/>
                <a:tab pos="2813050" algn="l"/>
                <a:tab pos="3165475" algn="l"/>
                <a:tab pos="3517900" algn="l"/>
                <a:tab pos="3868738" algn="l"/>
                <a:tab pos="4221163" algn="l"/>
                <a:tab pos="4572000" algn="l"/>
                <a:tab pos="4926013" algn="l"/>
                <a:tab pos="5278438" algn="l"/>
                <a:tab pos="5632450" algn="l"/>
                <a:tab pos="5983288" algn="l"/>
                <a:tab pos="6335713" algn="l"/>
                <a:tab pos="6686550" algn="l"/>
                <a:tab pos="7038975" algn="l"/>
              </a:tabLst>
            </a:pPr>
            <a:r>
              <a:rPr lang="ru-RU" altLang="ru-RU" sz="1800" b="1" i="1" dirty="0" smtClean="0">
                <a:solidFill>
                  <a:srgbClr val="000080"/>
                </a:solidFill>
              </a:rPr>
              <a:t>формировать представления о школе;</a:t>
            </a:r>
          </a:p>
          <a:p>
            <a:pPr marL="331788" indent="-249238" eaLnBrk="1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tabLst>
                <a:tab pos="347663" algn="l"/>
                <a:tab pos="700088" algn="l"/>
                <a:tab pos="1050925" algn="l"/>
                <a:tab pos="1403350" algn="l"/>
                <a:tab pos="1755775" algn="l"/>
                <a:tab pos="2108200" algn="l"/>
                <a:tab pos="2460625" algn="l"/>
                <a:tab pos="2813050" algn="l"/>
                <a:tab pos="3165475" algn="l"/>
                <a:tab pos="3517900" algn="l"/>
                <a:tab pos="3868738" algn="l"/>
                <a:tab pos="4221163" algn="l"/>
                <a:tab pos="4572000" algn="l"/>
                <a:tab pos="4926013" algn="l"/>
                <a:tab pos="5278438" algn="l"/>
                <a:tab pos="5632450" algn="l"/>
                <a:tab pos="5983288" algn="l"/>
                <a:tab pos="6335713" algn="l"/>
                <a:tab pos="6686550" algn="l"/>
                <a:tab pos="7038975" algn="l"/>
              </a:tabLst>
            </a:pPr>
            <a:r>
              <a:rPr lang="ru-RU" altLang="ru-RU" sz="1800" b="1" i="1" dirty="0" smtClean="0">
                <a:solidFill>
                  <a:srgbClr val="000080"/>
                </a:solidFill>
              </a:rPr>
              <a:t>формировать «внутреннюю позицию школьника»;</a:t>
            </a:r>
          </a:p>
          <a:p>
            <a:pPr marL="331788" indent="-249238" eaLnBrk="1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tabLst>
                <a:tab pos="347663" algn="l"/>
                <a:tab pos="700088" algn="l"/>
                <a:tab pos="1050925" algn="l"/>
                <a:tab pos="1403350" algn="l"/>
                <a:tab pos="1755775" algn="l"/>
                <a:tab pos="2108200" algn="l"/>
                <a:tab pos="2460625" algn="l"/>
                <a:tab pos="2813050" algn="l"/>
                <a:tab pos="3165475" algn="l"/>
                <a:tab pos="3517900" algn="l"/>
                <a:tab pos="3868738" algn="l"/>
                <a:tab pos="4221163" algn="l"/>
                <a:tab pos="4572000" algn="l"/>
                <a:tab pos="4926013" algn="l"/>
                <a:tab pos="5278438" algn="l"/>
                <a:tab pos="5632450" algn="l"/>
                <a:tab pos="5983288" algn="l"/>
                <a:tab pos="6335713" algn="l"/>
                <a:tab pos="6686550" algn="l"/>
                <a:tab pos="7038975" algn="l"/>
              </a:tabLst>
            </a:pPr>
            <a:r>
              <a:rPr lang="ru-RU" altLang="ru-RU" sz="1800" b="1" i="1" dirty="0">
                <a:solidFill>
                  <a:srgbClr val="000080"/>
                </a:solidFill>
              </a:rPr>
              <a:t>р</a:t>
            </a:r>
            <a:r>
              <a:rPr lang="ru-RU" altLang="ru-RU" sz="1800" b="1" i="1" dirty="0" smtClean="0">
                <a:solidFill>
                  <a:srgbClr val="000080"/>
                </a:solidFill>
              </a:rPr>
              <a:t>азвивать социальные мотивы учения;</a:t>
            </a:r>
          </a:p>
          <a:p>
            <a:pPr marL="331788" indent="-249238" eaLnBrk="1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tabLst>
                <a:tab pos="347663" algn="l"/>
                <a:tab pos="700088" algn="l"/>
                <a:tab pos="1050925" algn="l"/>
                <a:tab pos="1403350" algn="l"/>
                <a:tab pos="1755775" algn="l"/>
                <a:tab pos="2108200" algn="l"/>
                <a:tab pos="2460625" algn="l"/>
                <a:tab pos="2813050" algn="l"/>
                <a:tab pos="3165475" algn="l"/>
                <a:tab pos="3517900" algn="l"/>
                <a:tab pos="3868738" algn="l"/>
                <a:tab pos="4221163" algn="l"/>
                <a:tab pos="4572000" algn="l"/>
                <a:tab pos="4926013" algn="l"/>
                <a:tab pos="5278438" algn="l"/>
                <a:tab pos="5632450" algn="l"/>
                <a:tab pos="5983288" algn="l"/>
                <a:tab pos="6335713" algn="l"/>
                <a:tab pos="6686550" algn="l"/>
                <a:tab pos="7038975" algn="l"/>
              </a:tabLst>
            </a:pPr>
            <a:r>
              <a:rPr lang="ru-RU" altLang="ru-RU" sz="1800" b="1" i="1" dirty="0">
                <a:solidFill>
                  <a:srgbClr val="000080"/>
                </a:solidFill>
              </a:rPr>
              <a:t>ф</a:t>
            </a:r>
            <a:r>
              <a:rPr lang="ru-RU" altLang="ru-RU" sz="1800" b="1" i="1" dirty="0" smtClean="0">
                <a:solidFill>
                  <a:srgbClr val="000080"/>
                </a:solidFill>
              </a:rPr>
              <a:t>ормировать личностные качества детей;</a:t>
            </a:r>
          </a:p>
          <a:p>
            <a:pPr marL="331788" indent="-249238" eaLnBrk="1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tabLst>
                <a:tab pos="347663" algn="l"/>
                <a:tab pos="700088" algn="l"/>
                <a:tab pos="1050925" algn="l"/>
                <a:tab pos="1403350" algn="l"/>
                <a:tab pos="1755775" algn="l"/>
                <a:tab pos="2108200" algn="l"/>
                <a:tab pos="2460625" algn="l"/>
                <a:tab pos="2813050" algn="l"/>
                <a:tab pos="3165475" algn="l"/>
                <a:tab pos="3517900" algn="l"/>
                <a:tab pos="3868738" algn="l"/>
                <a:tab pos="4221163" algn="l"/>
                <a:tab pos="4572000" algn="l"/>
                <a:tab pos="4926013" algn="l"/>
                <a:tab pos="5278438" algn="l"/>
                <a:tab pos="5632450" algn="l"/>
                <a:tab pos="5983288" algn="l"/>
                <a:tab pos="6335713" algn="l"/>
                <a:tab pos="6686550" algn="l"/>
                <a:tab pos="7038975" algn="l"/>
              </a:tabLst>
            </a:pPr>
            <a:r>
              <a:rPr lang="ru-RU" altLang="ru-RU" sz="1800" b="1" i="1" dirty="0" smtClean="0">
                <a:solidFill>
                  <a:srgbClr val="000080"/>
                </a:solidFill>
              </a:rPr>
              <a:t>учить получать необходимую информацию;</a:t>
            </a:r>
          </a:p>
          <a:p>
            <a:pPr marL="331788" indent="-249238" eaLnBrk="1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tabLst>
                <a:tab pos="347663" algn="l"/>
                <a:tab pos="700088" algn="l"/>
                <a:tab pos="1050925" algn="l"/>
                <a:tab pos="1403350" algn="l"/>
                <a:tab pos="1755775" algn="l"/>
                <a:tab pos="2108200" algn="l"/>
                <a:tab pos="2460625" algn="l"/>
                <a:tab pos="2813050" algn="l"/>
                <a:tab pos="3165475" algn="l"/>
                <a:tab pos="3517900" algn="l"/>
                <a:tab pos="3868738" algn="l"/>
                <a:tab pos="4221163" algn="l"/>
                <a:tab pos="4572000" algn="l"/>
                <a:tab pos="4926013" algn="l"/>
                <a:tab pos="5278438" algn="l"/>
                <a:tab pos="5632450" algn="l"/>
                <a:tab pos="5983288" algn="l"/>
                <a:tab pos="6335713" algn="l"/>
                <a:tab pos="6686550" algn="l"/>
                <a:tab pos="7038975" algn="l"/>
              </a:tabLst>
            </a:pPr>
            <a:r>
              <a:rPr lang="ru-RU" altLang="ru-RU" sz="1800" b="1" i="1" dirty="0">
                <a:solidFill>
                  <a:srgbClr val="000080"/>
                </a:solidFill>
              </a:rPr>
              <a:t>обогащать эмоциональный опыт детей по данной теме;</a:t>
            </a:r>
          </a:p>
          <a:p>
            <a:pPr marL="331788" indent="-249238" eaLnBrk="1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tabLst>
                <a:tab pos="347663" algn="l"/>
                <a:tab pos="700088" algn="l"/>
                <a:tab pos="1050925" algn="l"/>
                <a:tab pos="1403350" algn="l"/>
                <a:tab pos="1755775" algn="l"/>
                <a:tab pos="2108200" algn="l"/>
                <a:tab pos="2460625" algn="l"/>
                <a:tab pos="2813050" algn="l"/>
                <a:tab pos="3165475" algn="l"/>
                <a:tab pos="3517900" algn="l"/>
                <a:tab pos="3868738" algn="l"/>
                <a:tab pos="4221163" algn="l"/>
                <a:tab pos="4572000" algn="l"/>
                <a:tab pos="4926013" algn="l"/>
                <a:tab pos="5278438" algn="l"/>
                <a:tab pos="5632450" algn="l"/>
                <a:tab pos="5983288" algn="l"/>
                <a:tab pos="6335713" algn="l"/>
                <a:tab pos="6686550" algn="l"/>
                <a:tab pos="7038975" algn="l"/>
              </a:tabLst>
            </a:pPr>
            <a:r>
              <a:rPr lang="ru-RU" altLang="ru-RU" sz="1800" b="1" i="1" dirty="0">
                <a:solidFill>
                  <a:srgbClr val="000080"/>
                </a:solidFill>
              </a:rPr>
              <a:t>воспитывать положительное отношение к школе;</a:t>
            </a:r>
          </a:p>
          <a:p>
            <a:pPr marL="331788" indent="-249238" eaLnBrk="1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tabLst>
                <a:tab pos="347663" algn="l"/>
                <a:tab pos="700088" algn="l"/>
                <a:tab pos="1050925" algn="l"/>
                <a:tab pos="1403350" algn="l"/>
                <a:tab pos="1755775" algn="l"/>
                <a:tab pos="2108200" algn="l"/>
                <a:tab pos="2460625" algn="l"/>
                <a:tab pos="2813050" algn="l"/>
                <a:tab pos="3165475" algn="l"/>
                <a:tab pos="3517900" algn="l"/>
                <a:tab pos="3868738" algn="l"/>
                <a:tab pos="4221163" algn="l"/>
                <a:tab pos="4572000" algn="l"/>
                <a:tab pos="4926013" algn="l"/>
                <a:tab pos="5278438" algn="l"/>
                <a:tab pos="5632450" algn="l"/>
                <a:tab pos="5983288" algn="l"/>
                <a:tab pos="6335713" algn="l"/>
                <a:tab pos="6686550" algn="l"/>
                <a:tab pos="7038975" algn="l"/>
              </a:tabLst>
            </a:pPr>
            <a:r>
              <a:rPr lang="ru-RU" altLang="ru-RU" sz="1800" b="1" i="1" dirty="0">
                <a:solidFill>
                  <a:srgbClr val="000080"/>
                </a:solidFill>
              </a:rPr>
              <a:t>воспитывать культуру общения и поведения </a:t>
            </a:r>
          </a:p>
          <a:p>
            <a:pPr marL="331788" indent="-249238" eaLnBrk="1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tabLst>
                <a:tab pos="347663" algn="l"/>
                <a:tab pos="700088" algn="l"/>
                <a:tab pos="1050925" algn="l"/>
                <a:tab pos="1403350" algn="l"/>
                <a:tab pos="1755775" algn="l"/>
                <a:tab pos="2108200" algn="l"/>
                <a:tab pos="2460625" algn="l"/>
                <a:tab pos="2813050" algn="l"/>
                <a:tab pos="3165475" algn="l"/>
                <a:tab pos="3517900" algn="l"/>
                <a:tab pos="3868738" algn="l"/>
                <a:tab pos="4221163" algn="l"/>
                <a:tab pos="4572000" algn="l"/>
                <a:tab pos="4926013" algn="l"/>
                <a:tab pos="5278438" algn="l"/>
                <a:tab pos="5632450" algn="l"/>
                <a:tab pos="5983288" algn="l"/>
                <a:tab pos="6335713" algn="l"/>
                <a:tab pos="6686550" algn="l"/>
                <a:tab pos="7038975" algn="l"/>
              </a:tabLst>
            </a:pPr>
            <a:r>
              <a:rPr lang="ru-RU" altLang="ru-RU" sz="1800" b="1" i="1" dirty="0">
                <a:solidFill>
                  <a:srgbClr val="000080"/>
                </a:solidFill>
              </a:rPr>
              <a:t>организовать просветительскую работу с </a:t>
            </a:r>
            <a:r>
              <a:rPr lang="ru-RU" altLang="ru-RU" sz="1800" b="1" i="1" dirty="0" smtClean="0">
                <a:solidFill>
                  <a:srgbClr val="000080"/>
                </a:solidFill>
              </a:rPr>
              <a:t>родителями.</a:t>
            </a:r>
            <a:endParaRPr lang="ru-RU" altLang="ru-RU" sz="1800" b="1" i="1" dirty="0">
              <a:solidFill>
                <a:srgbClr val="000080"/>
              </a:solidFill>
            </a:endParaRPr>
          </a:p>
          <a:p>
            <a:pPr marL="331788" indent="-249238" eaLnBrk="1">
              <a:lnSpc>
                <a:spcPct val="100000"/>
              </a:lnSpc>
              <a:spcAft>
                <a:spcPts val="600"/>
              </a:spcAft>
              <a:buClr>
                <a:srgbClr val="000000"/>
              </a:buClr>
              <a:tabLst>
                <a:tab pos="347663" algn="l"/>
                <a:tab pos="700088" algn="l"/>
                <a:tab pos="1050925" algn="l"/>
                <a:tab pos="1403350" algn="l"/>
                <a:tab pos="1755775" algn="l"/>
                <a:tab pos="2108200" algn="l"/>
                <a:tab pos="2460625" algn="l"/>
                <a:tab pos="2813050" algn="l"/>
                <a:tab pos="3165475" algn="l"/>
                <a:tab pos="3517900" algn="l"/>
                <a:tab pos="3868738" algn="l"/>
                <a:tab pos="4221163" algn="l"/>
                <a:tab pos="4572000" algn="l"/>
                <a:tab pos="4926013" algn="l"/>
                <a:tab pos="5278438" algn="l"/>
                <a:tab pos="5632450" algn="l"/>
                <a:tab pos="5983288" algn="l"/>
                <a:tab pos="6335713" algn="l"/>
                <a:tab pos="6686550" algn="l"/>
                <a:tab pos="7038975" algn="l"/>
              </a:tabLst>
            </a:pPr>
            <a:endParaRPr lang="ru-RU" altLang="ru-RU" sz="1800" b="1" dirty="0" smtClean="0">
              <a:solidFill>
                <a:srgbClr val="000080"/>
              </a:solidFill>
            </a:endParaRPr>
          </a:p>
          <a:p>
            <a:pPr marL="331788" indent="-249238" algn="just" eaLnBrk="1">
              <a:lnSpc>
                <a:spcPct val="100000"/>
              </a:lnSpc>
              <a:spcAft>
                <a:spcPts val="1113"/>
              </a:spcAft>
              <a:buClr>
                <a:srgbClr val="000000"/>
              </a:buClr>
              <a:buFont typeface="Wingdings" panose="05000000000000000000" pitchFamily="2" charset="2"/>
              <a:buNone/>
              <a:tabLst>
                <a:tab pos="347663" algn="l"/>
                <a:tab pos="700088" algn="l"/>
                <a:tab pos="1050925" algn="l"/>
                <a:tab pos="1403350" algn="l"/>
                <a:tab pos="1755775" algn="l"/>
                <a:tab pos="2108200" algn="l"/>
                <a:tab pos="2460625" algn="l"/>
                <a:tab pos="2813050" algn="l"/>
                <a:tab pos="3165475" algn="l"/>
                <a:tab pos="3517900" algn="l"/>
                <a:tab pos="3868738" algn="l"/>
                <a:tab pos="4221163" algn="l"/>
                <a:tab pos="4572000" algn="l"/>
                <a:tab pos="4926013" algn="l"/>
                <a:tab pos="5278438" algn="l"/>
                <a:tab pos="5632450" algn="l"/>
                <a:tab pos="5983288" algn="l"/>
                <a:tab pos="6335713" algn="l"/>
                <a:tab pos="6686550" algn="l"/>
                <a:tab pos="7038975" algn="l"/>
              </a:tabLst>
            </a:pPr>
            <a:endParaRPr lang="ru-RU" altLang="ru-RU" sz="2400" b="1" dirty="0" smtClean="0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0" y="4181475"/>
            <a:ext cx="1588" cy="239713"/>
          </a:xfrm>
          <a:prstGeom prst="rect">
            <a:avLst/>
          </a:prstGeom>
          <a:gradFill rotWithShape="0">
            <a:gsLst>
              <a:gs pos="0">
                <a:srgbClr val="751700"/>
              </a:gs>
              <a:gs pos="100000">
                <a:srgbClr val="FF3300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 flipV="1">
            <a:off x="-141288" y="4938713"/>
            <a:ext cx="6210301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2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050" y="109538"/>
            <a:ext cx="6115050" cy="994717"/>
          </a:xfrm>
        </p:spPr>
        <p:txBody>
          <a:bodyPr/>
          <a:lstStyle/>
          <a:p>
            <a:r>
              <a:rPr lang="ru-RU" dirty="0" smtClean="0">
                <a:solidFill>
                  <a:srgbClr val="0A518C"/>
                </a:solidFill>
              </a:rPr>
              <a:t>Предполагаемый результат:</a:t>
            </a:r>
            <a:endParaRPr lang="ru-RU" dirty="0">
              <a:solidFill>
                <a:srgbClr val="0A518C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" t="13818"/>
          <a:stretch/>
        </p:blipFill>
        <p:spPr>
          <a:xfrm>
            <a:off x="272207" y="1047932"/>
            <a:ext cx="6896943" cy="4328931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 bwMode="auto">
          <a:xfrm>
            <a:off x="2792487" y="4632647"/>
            <a:ext cx="1800000" cy="0"/>
          </a:xfrm>
          <a:prstGeom prst="straightConnector1">
            <a:avLst/>
          </a:prstGeom>
          <a:ln w="50800">
            <a:solidFill>
              <a:srgbClr val="722F7D"/>
            </a:solidFill>
            <a:headEnd type="triangle"/>
            <a:tailEnd type="triangle"/>
          </a:ln>
          <a:effectLst>
            <a:glow>
              <a:schemeClr val="accent1">
                <a:alpha val="40000"/>
              </a:schemeClr>
            </a:glo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06178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40158"/>
            <a:ext cx="7169150" cy="1029841"/>
          </a:xfrm>
        </p:spPr>
        <p:txBody>
          <a:bodyPr lIns="72246" tIns="36124" rIns="72246" bIns="36124"/>
          <a:lstStyle/>
          <a:p>
            <a:pPr eaLnBrk="1">
              <a:lnSpc>
                <a:spcPct val="100000"/>
              </a:lnSpc>
              <a:tabLst>
                <a:tab pos="0" algn="l"/>
                <a:tab pos="350838" algn="l"/>
                <a:tab pos="703263" algn="l"/>
                <a:tab pos="1055688" algn="l"/>
                <a:tab pos="1408113" algn="l"/>
                <a:tab pos="1760538" algn="l"/>
                <a:tab pos="2111375" algn="l"/>
                <a:tab pos="2463800" algn="l"/>
                <a:tab pos="2816225" algn="l"/>
                <a:tab pos="3168650" algn="l"/>
                <a:tab pos="3521075" algn="l"/>
                <a:tab pos="3873500" algn="l"/>
                <a:tab pos="4225925" algn="l"/>
                <a:tab pos="4578350" algn="l"/>
                <a:tab pos="4929188" algn="l"/>
                <a:tab pos="5281613" algn="l"/>
                <a:tab pos="5632450" algn="l"/>
                <a:tab pos="5986463" algn="l"/>
                <a:tab pos="6338888" algn="l"/>
                <a:tab pos="6691313" algn="l"/>
                <a:tab pos="7043738" algn="l"/>
              </a:tabLst>
            </a:pPr>
            <a:r>
              <a:rPr lang="en-US" altLang="ru-RU" sz="4000" dirty="0" err="1" smtClean="0">
                <a:solidFill>
                  <a:srgbClr val="0A518C"/>
                </a:solidFill>
              </a:rPr>
              <a:t>Этапы</a:t>
            </a:r>
            <a:r>
              <a:rPr lang="en-US" altLang="ru-RU" sz="4000" dirty="0" smtClean="0">
                <a:solidFill>
                  <a:srgbClr val="0A518C"/>
                </a:solidFill>
              </a:rPr>
              <a:t> </a:t>
            </a:r>
            <a:r>
              <a:rPr lang="ru-RU" altLang="ru-RU" sz="4000" dirty="0" smtClean="0">
                <a:solidFill>
                  <a:srgbClr val="0A518C"/>
                </a:solidFill>
              </a:rPr>
              <a:t>проекта</a:t>
            </a:r>
            <a:r>
              <a:rPr lang="en-US" altLang="ru-RU" sz="4000" dirty="0" smtClean="0">
                <a:solidFill>
                  <a:srgbClr val="0A518C"/>
                </a:solidFill>
              </a:rPr>
              <a:t>: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8190" y="1552575"/>
            <a:ext cx="6928247" cy="4233863"/>
          </a:xfrm>
        </p:spPr>
        <p:txBody>
          <a:bodyPr lIns="72246" tIns="36124" rIns="72246" bIns="36124"/>
          <a:lstStyle/>
          <a:p>
            <a:pPr marL="331788" indent="-249238" eaLnBrk="1">
              <a:lnSpc>
                <a:spcPct val="100000"/>
              </a:lnSpc>
              <a:spcAft>
                <a:spcPts val="1113"/>
              </a:spcAft>
              <a:buClr>
                <a:srgbClr val="000000"/>
              </a:buClr>
              <a:buFont typeface="Wingdings" panose="05000000000000000000" pitchFamily="2" charset="2"/>
              <a:buNone/>
              <a:tabLst>
                <a:tab pos="347663" algn="l"/>
                <a:tab pos="700088" algn="l"/>
                <a:tab pos="1050925" algn="l"/>
                <a:tab pos="1403350" algn="l"/>
                <a:tab pos="1755775" algn="l"/>
                <a:tab pos="2108200" algn="l"/>
                <a:tab pos="2460625" algn="l"/>
                <a:tab pos="2813050" algn="l"/>
                <a:tab pos="3165475" algn="l"/>
                <a:tab pos="3517900" algn="l"/>
                <a:tab pos="3868738" algn="l"/>
                <a:tab pos="4221163" algn="l"/>
                <a:tab pos="4572000" algn="l"/>
                <a:tab pos="4926013" algn="l"/>
                <a:tab pos="5278438" algn="l"/>
                <a:tab pos="5632450" algn="l"/>
                <a:tab pos="5983288" algn="l"/>
                <a:tab pos="6335713" algn="l"/>
                <a:tab pos="6686550" algn="l"/>
                <a:tab pos="7038975" algn="l"/>
              </a:tabLst>
            </a:pPr>
            <a:r>
              <a:rPr lang="ru-RU" altLang="ru-RU" b="1" dirty="0" smtClean="0"/>
              <a:t>   </a:t>
            </a:r>
            <a:r>
              <a:rPr lang="ru-RU" altLang="ru-RU" b="1" i="1" dirty="0" smtClean="0">
                <a:solidFill>
                  <a:srgbClr val="000080"/>
                </a:solidFill>
              </a:rPr>
              <a:t>1. Поисковый                                             </a:t>
            </a:r>
            <a:r>
              <a:rPr lang="ru-RU" altLang="ru-RU" i="1" dirty="0" smtClean="0">
                <a:solidFill>
                  <a:srgbClr val="000080"/>
                </a:solidFill>
              </a:rPr>
              <a:t>                                         </a:t>
            </a:r>
          </a:p>
          <a:p>
            <a:pPr marL="331788" indent="-249238" eaLnBrk="1">
              <a:lnSpc>
                <a:spcPct val="100000"/>
              </a:lnSpc>
              <a:spcAft>
                <a:spcPts val="1113"/>
              </a:spcAft>
              <a:buClr>
                <a:srgbClr val="000000"/>
              </a:buClr>
              <a:buFont typeface="Wingdings" panose="05000000000000000000" pitchFamily="2" charset="2"/>
              <a:buNone/>
              <a:tabLst>
                <a:tab pos="347663" algn="l"/>
                <a:tab pos="700088" algn="l"/>
                <a:tab pos="1050925" algn="l"/>
                <a:tab pos="1403350" algn="l"/>
                <a:tab pos="1755775" algn="l"/>
                <a:tab pos="2108200" algn="l"/>
                <a:tab pos="2460625" algn="l"/>
                <a:tab pos="2813050" algn="l"/>
                <a:tab pos="3165475" algn="l"/>
                <a:tab pos="3517900" algn="l"/>
                <a:tab pos="3868738" algn="l"/>
                <a:tab pos="4221163" algn="l"/>
                <a:tab pos="4572000" algn="l"/>
                <a:tab pos="4926013" algn="l"/>
                <a:tab pos="5278438" algn="l"/>
                <a:tab pos="5632450" algn="l"/>
                <a:tab pos="5983288" algn="l"/>
                <a:tab pos="6335713" algn="l"/>
                <a:tab pos="6686550" algn="l"/>
                <a:tab pos="7038975" algn="l"/>
              </a:tabLst>
            </a:pPr>
            <a:r>
              <a:rPr lang="ru-RU" altLang="ru-RU" i="1" dirty="0" smtClean="0">
                <a:solidFill>
                  <a:srgbClr val="000080"/>
                </a:solidFill>
              </a:rPr>
              <a:t>   </a:t>
            </a:r>
            <a:r>
              <a:rPr lang="ru-RU" altLang="ru-RU" b="1" i="1" dirty="0" smtClean="0">
                <a:solidFill>
                  <a:srgbClr val="000080"/>
                </a:solidFill>
              </a:rPr>
              <a:t>2. Технологический</a:t>
            </a:r>
            <a:endParaRPr lang="ru-RU" altLang="ru-RU" i="1" dirty="0" smtClean="0">
              <a:solidFill>
                <a:srgbClr val="000080"/>
              </a:solidFill>
            </a:endParaRPr>
          </a:p>
          <a:p>
            <a:pPr marL="331788" indent="-249238" eaLnBrk="1">
              <a:lnSpc>
                <a:spcPct val="100000"/>
              </a:lnSpc>
              <a:spcAft>
                <a:spcPts val="1113"/>
              </a:spcAft>
              <a:buClr>
                <a:srgbClr val="000000"/>
              </a:buClr>
              <a:buFont typeface="Wingdings" panose="05000000000000000000" pitchFamily="2" charset="2"/>
              <a:buNone/>
              <a:tabLst>
                <a:tab pos="347663" algn="l"/>
                <a:tab pos="700088" algn="l"/>
                <a:tab pos="1050925" algn="l"/>
                <a:tab pos="1403350" algn="l"/>
                <a:tab pos="1755775" algn="l"/>
                <a:tab pos="2108200" algn="l"/>
                <a:tab pos="2460625" algn="l"/>
                <a:tab pos="2813050" algn="l"/>
                <a:tab pos="3165475" algn="l"/>
                <a:tab pos="3517900" algn="l"/>
                <a:tab pos="3868738" algn="l"/>
                <a:tab pos="4221163" algn="l"/>
                <a:tab pos="4572000" algn="l"/>
                <a:tab pos="4926013" algn="l"/>
                <a:tab pos="5278438" algn="l"/>
                <a:tab pos="5632450" algn="l"/>
                <a:tab pos="5983288" algn="l"/>
                <a:tab pos="6335713" algn="l"/>
                <a:tab pos="6686550" algn="l"/>
                <a:tab pos="7038975" algn="l"/>
              </a:tabLst>
            </a:pPr>
            <a:r>
              <a:rPr lang="ru-RU" altLang="ru-RU" i="1" dirty="0" smtClean="0">
                <a:solidFill>
                  <a:srgbClr val="000080"/>
                </a:solidFill>
              </a:rPr>
              <a:t>   </a:t>
            </a:r>
            <a:r>
              <a:rPr lang="ru-RU" altLang="ru-RU" b="1" i="1" dirty="0" smtClean="0">
                <a:solidFill>
                  <a:srgbClr val="000080"/>
                </a:solidFill>
              </a:rPr>
              <a:t>3. Формирующий </a:t>
            </a:r>
            <a:endParaRPr lang="ru-RU" altLang="ru-RU" i="1" dirty="0" smtClean="0">
              <a:solidFill>
                <a:srgbClr val="000080"/>
              </a:solidFill>
            </a:endParaRPr>
          </a:p>
          <a:p>
            <a:pPr marL="331788" indent="-249238" eaLnBrk="1">
              <a:lnSpc>
                <a:spcPct val="100000"/>
              </a:lnSpc>
              <a:spcAft>
                <a:spcPts val="1113"/>
              </a:spcAft>
              <a:buClr>
                <a:srgbClr val="000000"/>
              </a:buClr>
              <a:buFont typeface="Wingdings" panose="05000000000000000000" pitchFamily="2" charset="2"/>
              <a:buNone/>
              <a:tabLst>
                <a:tab pos="347663" algn="l"/>
                <a:tab pos="700088" algn="l"/>
                <a:tab pos="1050925" algn="l"/>
                <a:tab pos="1403350" algn="l"/>
                <a:tab pos="1755775" algn="l"/>
                <a:tab pos="2108200" algn="l"/>
                <a:tab pos="2460625" algn="l"/>
                <a:tab pos="2813050" algn="l"/>
                <a:tab pos="3165475" algn="l"/>
                <a:tab pos="3517900" algn="l"/>
                <a:tab pos="3868738" algn="l"/>
                <a:tab pos="4221163" algn="l"/>
                <a:tab pos="4572000" algn="l"/>
                <a:tab pos="4926013" algn="l"/>
                <a:tab pos="5278438" algn="l"/>
                <a:tab pos="5632450" algn="l"/>
                <a:tab pos="5983288" algn="l"/>
                <a:tab pos="6335713" algn="l"/>
                <a:tab pos="6686550" algn="l"/>
                <a:tab pos="7038975" algn="l"/>
              </a:tabLst>
            </a:pPr>
            <a:r>
              <a:rPr lang="ru-RU" altLang="ru-RU" i="1" dirty="0" smtClean="0">
                <a:solidFill>
                  <a:srgbClr val="000080"/>
                </a:solidFill>
              </a:rPr>
              <a:t>   </a:t>
            </a:r>
            <a:r>
              <a:rPr lang="ru-RU" altLang="ru-RU" b="1" i="1" dirty="0" smtClean="0">
                <a:solidFill>
                  <a:srgbClr val="000080"/>
                </a:solidFill>
              </a:rPr>
              <a:t>4. Обобщающий           </a:t>
            </a:r>
            <a:r>
              <a:rPr lang="ru-RU" altLang="ru-RU" sz="1700" b="1" i="1" dirty="0" smtClean="0">
                <a:solidFill>
                  <a:srgbClr val="000080"/>
                </a:solidFill>
              </a:rPr>
              <a:t>                  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31" y="1650104"/>
            <a:ext cx="2396380" cy="3696544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ru-RU" sz="3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anose="020B0604020202020204" pitchFamily="34" charset="0"/>
            <a:ea typeface="Lucida Sans Unicode" panose="020B0602030504020204" pitchFamily="34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ru-RU" sz="3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anose="020B0604020202020204" pitchFamily="34" charset="0"/>
            <a:ea typeface="Lucida Sans Unicode" panose="020B0602030504020204" pitchFamily="34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1495</TotalTime>
  <Words>453</Words>
  <Application>Microsoft Office PowerPoint</Application>
  <PresentationFormat>B5 (ISO) (176x250 мм)</PresentationFormat>
  <Paragraphs>73</Paragraphs>
  <Slides>16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 Unicode MS</vt:lpstr>
      <vt:lpstr>Arial</vt:lpstr>
      <vt:lpstr>BetinaScriptC</vt:lpstr>
      <vt:lpstr>Georgia</vt:lpstr>
      <vt:lpstr>Impact</vt:lpstr>
      <vt:lpstr>Lucida Sans Unicode</vt:lpstr>
      <vt:lpstr>Symbol</vt:lpstr>
      <vt:lpstr>Times New Roman</vt:lpstr>
      <vt:lpstr>Wingdings</vt:lpstr>
      <vt:lpstr>Оформление по умолчанию</vt:lpstr>
      <vt:lpstr>МУНИЦИПАЛЬНОЕ БЮДЖЕТНОЕ ДОШКОЛЬНОЕ ОБРАЗОВАТЕЛЬНОЕ УЧРЕЖДЕНИЕ «ДЕТСКИЙ САД № 25»      Образовательно-творческий проект «Приключения Незнайки  и его друзей»   </vt:lpstr>
      <vt:lpstr>Презентация PowerPoint</vt:lpstr>
      <vt:lpstr>Проблема:</vt:lpstr>
      <vt:lpstr>Актуальность:</vt:lpstr>
      <vt:lpstr> проект</vt:lpstr>
      <vt:lpstr>Цель проекта:</vt:lpstr>
      <vt:lpstr>Задачи проекта:</vt:lpstr>
      <vt:lpstr>Предполагаемый результат:</vt:lpstr>
      <vt:lpstr>Этапы проекта:</vt:lpstr>
      <vt:lpstr>Критерии оценки эффективности:</vt:lpstr>
      <vt:lpstr>Диагностический инструментарий:</vt:lpstr>
      <vt:lpstr>Риски:</vt:lpstr>
      <vt:lpstr>Презентация PowerPoint</vt:lpstr>
      <vt:lpstr>Технологии:</vt:lpstr>
      <vt:lpstr>Формы работы с родителями:</vt:lpstr>
      <vt:lpstr>СКОРО В ШКОЛУ!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проект</dc:title>
  <dc:creator>Елена_2</dc:creator>
  <cp:lastModifiedBy>Asus</cp:lastModifiedBy>
  <cp:revision>55</cp:revision>
  <dcterms:modified xsi:type="dcterms:W3CDTF">2023-05-25T03:58:55Z</dcterms:modified>
</cp:coreProperties>
</file>