
<file path=[Content_Types].xml><?xml version="1.0" encoding="utf-8"?>
<Types xmlns="http://schemas.openxmlformats.org/package/2006/content-types">
  <Default ContentType="image/png" Extension="png"/>
  <Default ContentType="image/jpeg" Extension="jpe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</Types>
</file>

<file path=_rels/.rels><?xml version="1.0" encoding="UTF-8" standalone="no" ?>
<Relationships xmlns="http://schemas.openxmlformats.org/package/2006/relationships">
  <Relationship Id="rId3" Target="docProps/core.xml" Type="http://schemas.openxmlformats.org/package/2006/relationships/metadata/core-properties"/>
  <Relationship Id="rId2" Target="docProps/app.xml" Type="http://schemas.openxmlformats.org/officeDocument/2006/relationships/extended-properties"/>
  <Relationship Id="rId1" Target="ppt/presentation.xml" Type="http://schemas.openxmlformats.org/officeDocument/2006/relationships/officeDocument"/>
</Relationships>

</file>

<file path=ppt/presentation.xml><?xml version="1.0" encoding="utf-8"?>
<p:presentation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4="http://schemas.microsoft.com/office/spreadsheetml/2009/9/main" xmlns:xdr="http://schemas.openxmlformats.org/drawingml/2006/spreadsheetDrawing" xmlns:xm="http://schemas.microsoft.com/office/excel/2006/main" mc:Ignorable="co co-ooxml w14 x14 w15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9144000" cy="6858000"/>
  <p:notesSz cx="6858000" cy="9144000"/>
</p:presentation>
</file>

<file path=ppt/tableStyles.xml><?xml version="1.0" encoding="utf-8"?>
<a:tblStyleLs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4="http://schemas.microsoft.com/office/spreadsheetml/2009/9/main" xmlns:xdr="http://schemas.openxmlformats.org/drawingml/2006/spreadsheetDrawing" xmlns:xm="http://schemas.microsoft.com/office/excel/2006/main" def="{5C22544A-7EE6-4342-B048-85BDC9FD1C3A}"/>
</file>

<file path=ppt/_rels/presentation.xml.rels><?xml version="1.0" encoding="UTF-8" standalone="no" ?>
<Relationships xmlns="http://schemas.openxmlformats.org/package/2006/relationships">
  <Relationship Id="rId22" Target="tableStyles.xml" Type="http://schemas.openxmlformats.org/officeDocument/2006/relationships/tableStyles"/>
  <Relationship Id="rId21" Target="slides/slide19.xml" Type="http://schemas.openxmlformats.org/officeDocument/2006/relationships/slide"/>
  <Relationship Id="rId13" Target="slides/slide11.xml" Type="http://schemas.openxmlformats.org/officeDocument/2006/relationships/slide"/>
  <Relationship Id="rId11" Target="slides/slide9.xml" Type="http://schemas.openxmlformats.org/officeDocument/2006/relationships/slide"/>
  <Relationship Id="rId18" Target="slides/slide16.xml" Type="http://schemas.openxmlformats.org/officeDocument/2006/relationships/slide"/>
  <Relationship Id="rId17" Target="slides/slide15.xml" Type="http://schemas.openxmlformats.org/officeDocument/2006/relationships/slide"/>
  <Relationship Id="rId10" Target="slides/slide8.xml" Type="http://schemas.openxmlformats.org/officeDocument/2006/relationships/slide"/>
  <Relationship Id="rId15" Target="slides/slide13.xml" Type="http://schemas.openxmlformats.org/officeDocument/2006/relationships/slide"/>
  <Relationship Id="rId9" Target="slides/slide7.xml" Type="http://schemas.openxmlformats.org/officeDocument/2006/relationships/slide"/>
  <Relationship Id="rId20" Target="slides/slide18.xml" Type="http://schemas.openxmlformats.org/officeDocument/2006/relationships/slide"/>
  <Relationship Id="rId19" Target="slides/slide17.xml" Type="http://schemas.openxmlformats.org/officeDocument/2006/relationships/slide"/>
  <Relationship Id="rId8" Target="slides/slide6.xml" Type="http://schemas.openxmlformats.org/officeDocument/2006/relationships/slide"/>
  <Relationship Id="rId7" Target="slides/slide5.xml" Type="http://schemas.openxmlformats.org/officeDocument/2006/relationships/slide"/>
  <Relationship Id="rId14" Target="slides/slide12.xml" Type="http://schemas.openxmlformats.org/officeDocument/2006/relationships/slide"/>
  <Relationship Id="rId6" Target="slides/slide4.xml" Type="http://schemas.openxmlformats.org/officeDocument/2006/relationships/slide"/>
  <Relationship Id="rId5" Target="slides/slide3.xml" Type="http://schemas.openxmlformats.org/officeDocument/2006/relationships/slide"/>
  <Relationship Id="rId4" Target="slides/slide2.xml" Type="http://schemas.openxmlformats.org/officeDocument/2006/relationships/slide"/>
  <Relationship Id="rId16" Target="slides/slide14.xml" Type="http://schemas.openxmlformats.org/officeDocument/2006/relationships/slide"/>
  <Relationship Id="rId12" Target="slides/slide10.xml" Type="http://schemas.openxmlformats.org/officeDocument/2006/relationships/slide"/>
  <Relationship Id="rId3" Target="slides/slide1.xml" Type="http://schemas.openxmlformats.org/officeDocument/2006/relationships/slide"/>
  <Relationship Id="rId2" Target="slideMasters/slideMaster1.xml" Type="http://schemas.openxmlformats.org/officeDocument/2006/relationships/slideMaster"/>
  <Relationship Id="rId1" Target="theme/theme1.xml" Type="http://schemas.openxmlformats.org/officeDocument/2006/relationships/theme"/>
</Relationships>

</file>

<file path=ppt/slideLayouts/_rels/slideLayout1.xml.rels><?xml version="1.0" encoding="UTF-8" standalone="no" ?>
<Relationships xmlns="http://schemas.openxmlformats.org/package/2006/relationships">
  <Relationship Id="rId2" Target="../slideMasters/slideMaster1.xml" Type="http://schemas.openxmlformats.org/officeDocument/2006/relationships/slideMaster"/>
  <Relationship Id="rId1" Target="../media/2.jpeg" Type="http://schemas.openxmlformats.org/officeDocument/2006/relationships/image"/>
</Relationships>

</file>

<file path=ppt/slideLayouts/_rels/slideLayout10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11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2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3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4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5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6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7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8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9.xml.rels><?xml version="1.0" encoding="UTF-8" standalone="no" ?>
<Relationships xmlns="http://schemas.openxmlformats.org/package/2006/relationships">
  <Relationship Id="rId2" Target="../slideMasters/slideMaster1.xml" Type="http://schemas.openxmlformats.org/officeDocument/2006/relationships/slideMaster"/>
  <Relationship Id="rId1" Target="../media/3.jpeg" Type="http://schemas.openxmlformats.org/officeDocument/2006/relationships/image"/>
</Relationships>

</file>

<file path=ppt/slideLayouts/slideLayout1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4="http://schemas.microsoft.com/office/spreadsheetml/2009/9/main" xmlns:xdr="http://schemas.openxmlformats.org/drawingml/2006/spreadsheetDrawing" xmlns:xm="http://schemas.microsoft.com/office/excel/2006/main" mc:Ignorable="co co-ooxml w14 x14 w15" showMasterSp="false" type="title">
  <p:cSld name="Title">
    <p:spTree>
      <p:nvGrpSpPr>
        <p:cNvPr hidden="false" id="11" name="GroupShape 11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2" name="Shape 12"/>
          <p:cNvSpPr txBox="false"/>
          <p:nvPr isPhoto="false"/>
        </p:nvSpPr>
        <p:spPr>
          <a:xfrm flipH="false" flipV="false" rot="0">
            <a:off x="-2" y="4664147"/>
            <a:ext cx="9151089" cy="0"/>
          </a:xfrm>
          <a:prstGeom prst="rtTriangle">
            <a:avLst/>
          </a:prstGeom>
          <a:gradFill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</a:gradFill>
          <a:ln w="12700">
            <a:solidFill>
              <a:schemeClr val="lt1"/>
            </a:solidFill>
            <a:prstDash val="solid"/>
          </a:ln>
        </p:spPr>
        <p:txBody>
          <a:bodyPr anchor="ctr" bIns="45720" lIns="91440" rIns="91440" tIns="45720"/>
          <a:p>
            <a:pPr algn="ctr" indent="0" marL="0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13" name="Shape 13"/>
          <p:cNvSpPr txBox="true"/>
          <p:nvPr isPhoto="false">
            <p:ph idx="0" type="title"/>
          </p:nvPr>
        </p:nvSpPr>
        <p:spPr>
          <a:xfrm flipH="false" flipV="false" rot="0">
            <a:off x="685800" y="1752601"/>
            <a:ext cx="7772400" cy="1829761"/>
          </a:xfrm>
          <a:prstGeom prst="rect">
            <a:avLst/>
          </a:prstGeom>
        </p:spPr>
        <p:txBody>
          <a:bodyPr anchor="b" vert="horz">
            <a:normAutofit fontScale="100%" lnSpcReduction="0%"/>
          </a:bodyPr>
          <a:lstStyle>
            <a:defPPr/>
            <a:lvl1pPr algn="r" lvl="0">
              <a:defRPr b="true" sz="4800">
                <a:solidFill>
                  <a:schemeClr val="tx2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hidden="false" id="14" name="Shape 14"/>
          <p:cNvSpPr txBox="true"/>
          <p:nvPr isPhoto="false">
            <p:ph idx="1" type="subTitle"/>
          </p:nvPr>
        </p:nvSpPr>
        <p:spPr>
          <a:xfrm flipH="false" flipV="false" rot="0">
            <a:off x="685800" y="3611607"/>
            <a:ext cx="7772400" cy="1199703"/>
          </a:xfrm>
          <a:prstGeom prst="rect">
            <a:avLst/>
          </a:prstGeom>
        </p:spPr>
        <p:txBody>
          <a:bodyPr lIns="45720" rIns="45720"/>
          <a:lstStyle>
            <a:defPPr/>
            <a:lvl1pPr algn="r" indent="0" lvl="0" marL="0" marR="64008">
              <a:buNone/>
              <a:defRPr>
                <a:solidFill>
                  <a:schemeClr val="tx2"/>
                </a:solidFill>
              </a:defRPr>
            </a:lvl1pPr>
            <a:lvl2pPr algn="ctr" indent="0" lvl="1" marL="457200">
              <a:buNone/>
            </a:lvl2pPr>
            <a:lvl3pPr algn="ctr" indent="0" lvl="2" marL="914400">
              <a:buNone/>
            </a:lvl3pPr>
            <a:lvl4pPr algn="ctr" indent="0" lvl="3" marL="1371600">
              <a:buNone/>
            </a:lvl4pPr>
            <a:lvl5pPr algn="ctr" indent="0" lvl="4" marL="1828800">
              <a:buNone/>
            </a:lvl5pPr>
            <a:lvl6pPr algn="ctr" indent="0" lvl="5" marL="2286000">
              <a:buNone/>
            </a:lvl6pPr>
            <a:lvl7pPr algn="ctr" indent="0" lvl="6" marL="2743200">
              <a:buNone/>
            </a:lvl7pPr>
            <a:lvl8pPr algn="ctr" indent="0" lvl="7" marL="3200400">
              <a:buNone/>
            </a:lvl8pPr>
            <a:lvl9pPr algn="ctr" indent="0" lvl="8" marL="3657600">
              <a:buNone/>
            </a:lvl9pPr>
          </a:lstStyle>
          <a:p>
            <a:r>
              <a:t>Образец подзаголовка</a:t>
            </a:r>
          </a:p>
        </p:txBody>
      </p:sp>
      <p:grpSp>
        <p:nvGrpSpPr>
          <p:cNvPr hidden="false" id="15" name="Shape 15"/>
          <p:cNvGrpSpPr/>
          <p:nvPr isPhoto="false"/>
        </p:nvGrpSpPr>
        <p:grpSpPr>
          <a:xfrm flipH="false" flipV="false" rot="0">
            <a:off x="-3765" y="4953000"/>
            <a:ext cx="9147765" cy="1912088"/>
            <a:chOff x="0" y="0"/>
            <a:chExt cx="9147765" cy="1912088"/>
          </a:xfrm>
        </p:grpSpPr>
        <p:sp>
          <p:nvSpPr>
            <p:cNvPr hidden="false" id="16" name="Shape 16"/>
            <p:cNvSpPr txBox="false"/>
            <p:nvPr isPhoto="false"/>
          </p:nvSpPr>
          <p:spPr>
            <a:xfrm flipH="false" flipV="false" rot="0">
              <a:off x="1691278" y="0"/>
              <a:ext cx="7456486" cy="488153"/>
            </a:xfrm>
            <a:custGeom>
              <a:avLst>
                <a:gd fmla="val 0" name="A1"/>
                <a:gd fmla="val 0" name="A2"/>
                <a:gd fmla="val 0" name="A3"/>
                <a:gd fmla="val 0" name="A4"/>
                <a:gd fmla="val 0" name="A5"/>
                <a:gd fmla="val 0" name="A6"/>
                <a:gd fmla="val 0" name="A7"/>
                <a:gd fmla="val 0" name="A8"/>
              </a:avLst>
              <a:gdLst>
                <a:gd fmla="val 0" name="OXMLTextRectL"/>
                <a:gd fmla="val 0" name="OXMLTextRectT"/>
                <a:gd fmla="val 0" name="OXMLTextRectR"/>
                <a:gd fmla="val 0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4697" name="ODFRight"/>
                <a:gd fmla="val 367" name="ODFBottom"/>
                <a:gd fmla="val 4697" name="ODFWidth"/>
                <a:gd fmla="val 367" name="ODFHeight"/>
              </a:gdLst>
              <a:rect b="OXMLTextRectB" l="OXMLTextRectL" r="OXMLTextRectR" t="OXMLTextRectT"/>
              <a:pathLst>
                <a:path fill="norm" h="367" stroke="true" w="469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>
              <a:prstDash val="solid"/>
              <a:headEnd len="med" type="none" w="med"/>
              <a:tailEnd len="med" type="none" w="med"/>
            </a:ln>
          </p:spPr>
          <p:txBody>
            <a:bodyPr anchor="t" bIns="45720" lIns="91440" rIns="91440" tIns="45720" vert="horz" wrap="square"/>
            <a:p>
              <a:pPr algn="l" indent="0" marL="0"/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hidden="false" id="17" name="Shape 17"/>
            <p:cNvSpPr txBox="false"/>
            <p:nvPr isPhoto="false"/>
          </p:nvSpPr>
          <p:spPr>
            <a:xfrm flipH="false" flipV="false" rot="0">
              <a:off x="39208" y="284744"/>
              <a:ext cx="9108557" cy="788661"/>
            </a:xfrm>
            <a:custGeom>
              <a:avLst>
                <a:gd fmla="val 0" name="A1"/>
                <a:gd fmla="val 0" name="A2"/>
                <a:gd fmla="val 0" name="A3"/>
                <a:gd fmla="val 0" name="A4"/>
                <a:gd fmla="val 0" name="A5"/>
                <a:gd fmla="val 0" name="A6"/>
                <a:gd fmla="val 0" name="A7"/>
                <a:gd fmla="val 0" name="A8"/>
              </a:avLst>
              <a:gdLst>
                <a:gd fmla="val 0" name="OXMLTextRectL"/>
                <a:gd fmla="val 0" name="OXMLTextRectT"/>
                <a:gd fmla="val 0" name="OXMLTextRectR"/>
                <a:gd fmla="val 0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5760" name="ODFRight"/>
                <a:gd fmla="val 528" name="ODFBottom"/>
                <a:gd fmla="val 5760" name="ODFWidth"/>
                <a:gd fmla="val 528" name="ODFHeight"/>
              </a:gdLst>
              <a:rect b="OXMLTextRectB" l="OXMLTextRectL" r="OXMLTextRectR" t="OXMLTextRectT"/>
              <a:pathLst>
                <a:path fill="norm" h="528" stroke="true" w="5760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prstDash val="solid"/>
              <a:headEnd len="med" type="none" w="med"/>
              <a:tailEnd len="med" type="none" w="med"/>
            </a:ln>
          </p:spPr>
          <p:txBody>
            <a:bodyPr anchor="t" bIns="45720" lIns="91440" rIns="91440" tIns="45720" vert="horz" wrap="square"/>
            <a:p>
              <a:pPr algn="l" indent="0" marL="0"/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hidden="false" id="18" name="Shape 18"/>
            <p:cNvSpPr txBox="false"/>
            <p:nvPr isPhoto="false"/>
          </p:nvSpPr>
          <p:spPr>
            <a:xfrm flipH="false" flipV="false" rot="0">
              <a:off x="3765" y="47978"/>
              <a:ext cx="9144000" cy="1864109"/>
            </a:xfrm>
            <a:custGeom>
              <a:avLst>
                <a:gd fmla="val 0" name="A1"/>
                <a:gd fmla="val 0" name="A2"/>
                <a:gd fmla="val 0" name="A3"/>
                <a:gd fmla="val 0" name="A4"/>
                <a:gd fmla="val 0" name="A5"/>
                <a:gd fmla="val 0" name="A6"/>
                <a:gd fmla="val 0" name="A7"/>
                <a:gd fmla="val 0" name="A8"/>
              </a:avLst>
              <a:gdLst>
                <a:gd fmla="val 0" name="OXMLTextRectL"/>
                <a:gd fmla="val 0" name="OXMLTextRectT"/>
                <a:gd fmla="val 0" name="OXMLTextRectR"/>
                <a:gd fmla="val 0" name="OXMLTextRectB"/>
                <a:gd fmla="*/ OXMLTextRectL 1 w" name="COTextRectL"/>
                <a:gd fmla="*/ OXMLTextRectT 1 h" name="COTextRectT"/>
                <a:gd fmla="*/ OXMLTextRectR 1 w" name="COTextRectR"/>
                <a:gd fmla="*/ OXMLTextRectB 1 h" name="COTextRectB"/>
                <a:gd fmla="val 0" name="ODFLeft"/>
                <a:gd fmla="val 0" name="ODFTop"/>
                <a:gd fmla="val 5760" name="ODFRight"/>
                <a:gd fmla="val 1248" name="ODFBottom"/>
                <a:gd fmla="val 5760" name="ODFWidth"/>
                <a:gd fmla="val 1248" name="ODFHeight"/>
              </a:gdLst>
              <a:rect b="OXMLTextRectB" l="OXMLTextRectL" r="OXMLTextRectR" t="OXMLTextRectT"/>
              <a:pathLst>
                <a:path fill="norm" h="1248" stroke="true" w="5760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rcRect b="0%" l="0%" r="0%" t="0%"/>
              <a:tile/>
            </a:blipFill>
            <a:ln w="12700">
              <a:solidFill>
                <a:schemeClr val="lt1"/>
              </a:solidFill>
              <a:prstDash val="solid"/>
            </a:ln>
          </p:spPr>
          <p:txBody>
            <a:bodyPr anchor="ctr" bIns="45720" lIns="91440" rIns="91440" tIns="45720" vert="horz" wrap="square"/>
            <a:p>
              <a:pPr algn="ctr" indent="0" marL="0"/>
              <a:endParaRPr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hidden="false" id="19" name="Shape 19"/>
            <p:cNvSpPr txBox="false"/>
            <p:nvPr isPhoto="false"/>
          </p:nvSpPr>
          <p:spPr>
            <a:xfrm flipH="false" flipV="false" rot="0">
              <a:off x="0" y="44671"/>
              <a:ext cx="9147765" cy="790301"/>
            </a:xfrm>
            <a:prstGeom prst="line">
              <a:avLst/>
            </a:prstGeom>
            <a:noFill/>
            <a:ln w="12065">
              <a:solidFill>
                <a:schemeClr val="accent1">
                  <a:tint val="70000"/>
                  <a:satMod val="110000"/>
                </a:schemeClr>
              </a:solidFill>
              <a:prstDash val="solid"/>
            </a:ln>
          </p:spPr>
        </p:sp>
      </p:grpSp>
      <p:sp>
        <p:nvSpPr>
          <p:cNvPr hidden="false" id="20" name="Shape 20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>
              <a:defRPr>
                <a:solidFill>
                  <a:srgbClr val="FFFFFF"/>
                </a:solidFill>
              </a:defRPr>
            </a:lvl1pPr>
          </a:lstStyle>
          <a:p>
            <a:r>
              <a:t>11.06.2023</a:t>
            </a:r>
          </a:p>
        </p:txBody>
      </p:sp>
      <p:sp>
        <p:nvSpPr>
          <p:cNvPr hidden="false" id="21" name="Shape 21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/>
        </p:txBody>
      </p:sp>
      <p:sp>
        <p:nvSpPr>
          <p:cNvPr hidden="false" id="22" name="Shape 22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>
              <a:defRPr>
                <a:solidFill>
                  <a:srgbClr val="FFFFFF"/>
                </a:solidFill>
              </a:defRPr>
            </a:lvl1pPr>
          </a:lstStyle>
          <a:p>
            <a:r>
              <a:t>‹#›</a:t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vertTx">
  <p:cSld name="Title and Vertical Text">
    <p:spTree>
      <p:nvGrpSpPr>
        <p:cNvPr hidden="false" id="45" name="GroupShape 45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46" name="Shape 46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hidden="false" id="47" name="Shape 47"/>
          <p:cNvSpPr txBox="true"/>
          <p:nvPr isPhoto="false">
            <p:ph idx="1" type="body"/>
          </p:nvPr>
        </p:nvSpPr>
        <p:spPr>
          <a:xfrm flipH="false" flipV="false" rot="0">
            <a:off x="457200" y="1481329"/>
            <a:ext cx="8229600" cy="4386071"/>
          </a:xfrm>
          <a:prstGeom prst="rect">
            <a:avLst/>
          </a:prstGeom>
        </p:spPr>
        <p:txBody>
          <a:bodyPr vert="eaVert"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hidden="false" id="48" name="Shape 48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11.06.2023</a:t>
            </a:r>
          </a:p>
        </p:txBody>
      </p:sp>
      <p:sp>
        <p:nvSpPr>
          <p:cNvPr hidden="false" id="49" name="Shape 49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  <p:sp>
        <p:nvSpPr>
          <p:cNvPr hidden="false" id="50" name="Shape 50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vertTitleAndTx">
  <p:cSld name="Vertical Title and Text">
    <p:spTree>
      <p:nvGrpSpPr>
        <p:cNvPr hidden="false" id="39" name="GroupShape 39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40" name="Shape 40"/>
          <p:cNvSpPr txBox="true"/>
          <p:nvPr isPhoto="false">
            <p:ph idx="0" type="title"/>
          </p:nvPr>
        </p:nvSpPr>
        <p:spPr>
          <a:xfrm flipH="false" flipV="false" rot="0">
            <a:off x="6844013" y="274640"/>
            <a:ext cx="1777469" cy="5592761"/>
          </a:xfrm>
          <a:prstGeom prst="rect">
            <a:avLst/>
          </a:prstGeom>
        </p:spPr>
        <p:txBody>
          <a:bodyPr vert="eaVert"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hidden="false" id="41" name="Shape 41"/>
          <p:cNvSpPr txBox="true"/>
          <p:nvPr isPhoto="false">
            <p:ph idx="1" type="body"/>
          </p:nvPr>
        </p:nvSpPr>
        <p:spPr>
          <a:xfrm flipH="false" flipV="false" rot="0">
            <a:off x="457200" y="274641"/>
            <a:ext cx="6324600" cy="5592760"/>
          </a:xfrm>
          <a:prstGeom prst="rect">
            <a:avLst/>
          </a:prstGeom>
        </p:spPr>
        <p:txBody>
          <a:bodyPr vert="eaVert"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hidden="false" id="42" name="Shape 42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11.06.2023</a:t>
            </a:r>
          </a:p>
        </p:txBody>
      </p:sp>
      <p:sp>
        <p:nvSpPr>
          <p:cNvPr hidden="false" id="43" name="Shape 43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  <p:sp>
        <p:nvSpPr>
          <p:cNvPr hidden="false" id="44" name="Shape 44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obj">
  <p:cSld name="Title and Content">
    <p:spTree>
      <p:nvGrpSpPr>
        <p:cNvPr hidden="false" id="69" name="GroupShape 69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70" name="Shape 70"/>
          <p:cNvSpPr txBox="true"/>
          <p:nvPr isPhoto="false">
            <p:ph idx="1" type="body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hidden="false" id="71" name="Shape 71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11.06.2023</a:t>
            </a:r>
          </a:p>
        </p:txBody>
      </p:sp>
      <p:sp>
        <p:nvSpPr>
          <p:cNvPr hidden="false" id="72" name="Shape 72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  <p:sp>
        <p:nvSpPr>
          <p:cNvPr hidden="false" id="73" name="Shape 73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hidden="false" id="74" name="Shape 74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secHead">
  <p:cSld name="Title and Subtitle">
    <p:bg>
      <p:bgRef idx="1002">
        <a:schemeClr val="dk1"/>
      </p:bgRef>
    </p:bg>
    <p:spTree>
      <p:nvGrpSpPr>
        <p:cNvPr hidden="false" id="86" name="GroupShape 86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87" name="Shape 87"/>
          <p:cNvSpPr txBox="true"/>
          <p:nvPr isPhoto="false">
            <p:ph idx="0" type="title"/>
          </p:nvPr>
        </p:nvSpPr>
        <p:spPr>
          <a:xfrm flipH="false" flipV="false" rot="0">
            <a:off x="722376" y="1059712"/>
            <a:ext cx="7772400" cy="1828800"/>
          </a:xfrm>
          <a:prstGeom prst="rect">
            <a:avLst/>
          </a:prstGeom>
        </p:spPr>
        <p:txBody>
          <a:bodyPr anchor="b" vert="horz">
            <a:normAutofit fontScale="100%" lnSpcReduction="0%"/>
          </a:bodyPr>
          <a:lstStyle>
            <a:defPPr/>
            <a:lvl1pPr algn="r" lvl="0">
              <a:buNone/>
              <a:defRPr b="true" baseline="0" cap="none" sz="4800"/>
            </a:lvl1pPr>
          </a:lstStyle>
          <a:p>
            <a:r>
              <a:t>Образец заголовка</a:t>
            </a:r>
          </a:p>
        </p:txBody>
      </p:sp>
      <p:sp>
        <p:nvSpPr>
          <p:cNvPr hidden="false" id="88" name="Shape 88"/>
          <p:cNvSpPr txBox="true"/>
          <p:nvPr isPhoto="false">
            <p:ph idx="1" type="body"/>
          </p:nvPr>
        </p:nvSpPr>
        <p:spPr>
          <a:xfrm flipH="false" flipV="false" rot="0">
            <a:off x="3922713" y="2931712"/>
            <a:ext cx="4571999" cy="1454888"/>
          </a:xfrm>
          <a:prstGeom prst="rect">
            <a:avLst/>
          </a:prstGeom>
        </p:spPr>
        <p:txBody>
          <a:bodyPr anchor="t" lIns="91440" rIns="91440"/>
          <a:lstStyle>
            <a:defPPr/>
            <a:lvl1pPr algn="l" indent="0" lvl="0" marL="0">
              <a:buNone/>
              <a:defRPr sz="2300">
                <a:solidFill>
                  <a:schemeClr val="lt1"/>
                </a:solidFill>
              </a:defRPr>
            </a:lvl1pPr>
            <a:lvl2pPr lvl="1">
              <a:buNone/>
              <a:defRPr sz="1800">
                <a:solidFill>
                  <a:schemeClr val="lt1"/>
                </a:solidFill>
              </a:defRPr>
            </a:lvl2pPr>
            <a:lvl3pPr lvl="2">
              <a:buNone/>
              <a:defRPr sz="1600">
                <a:solidFill>
                  <a:schemeClr val="lt1"/>
                </a:solidFill>
              </a:defRPr>
            </a:lvl3pPr>
            <a:lvl4pPr lvl="3">
              <a:buNone/>
              <a:defRPr sz="1400">
                <a:solidFill>
                  <a:schemeClr val="lt1"/>
                </a:solidFill>
              </a:defRPr>
            </a:lvl4pPr>
            <a:lvl5pPr lvl="4">
              <a:buNone/>
              <a:defRPr sz="1400">
                <a:solidFill>
                  <a:schemeClr val="lt1"/>
                </a:solidFill>
              </a:defRPr>
            </a:lvl5pPr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89" name="Shape 89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>
              <a:defRPr>
                <a:solidFill>
                  <a:schemeClr val="lt1"/>
                </a:solidFill>
              </a:defRPr>
            </a:lvl1pPr>
          </a:lstStyle>
          <a:p>
            <a:r>
              <a:t>11.06.2023</a:t>
            </a:r>
          </a:p>
        </p:txBody>
      </p:sp>
      <p:sp>
        <p:nvSpPr>
          <p:cNvPr hidden="false" id="90" name="Shape 90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>
              <a:defRPr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hidden="false" id="91" name="Shape 91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>
              <a:defRPr>
                <a:solidFill>
                  <a:schemeClr val="lt1"/>
                </a:solidFill>
              </a:defRPr>
            </a:lvl1pPr>
          </a:lstStyle>
          <a:p>
            <a:r>
              <a:t>‹#›</a:t>
            </a:r>
          </a:p>
        </p:txBody>
      </p:sp>
      <p:sp>
        <p:nvSpPr>
          <p:cNvPr hidden="false" id="92" name="Shape 92"/>
          <p:cNvSpPr txBox="false"/>
          <p:nvPr isPhoto="false"/>
        </p:nvSpPr>
        <p:spPr>
          <a:xfrm flipH="false" flipV="false" rot="0">
            <a:off x="3636680" y="3005472"/>
            <a:ext cx="182879" cy="228600"/>
          </a:xfrm>
          <a:prstGeom prst="chevron">
            <a:avLst>
              <a:gd fmla="val 50000" name="adj"/>
            </a:avLst>
          </a:prstGeom>
          <a:gradFill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</a:gradFill>
          <a:ln w="3175">
            <a:solidFill>
              <a:schemeClr val="accent1">
                <a:shade val="50000"/>
              </a:schemeClr>
            </a:solidFill>
            <a:prstDash val="solid"/>
          </a:ln>
        </p:spPr>
        <p:txBody>
          <a:bodyPr anchor="ctr" bIns="45720" lIns="91440" rIns="91440" tIns="45720"/>
          <a:p>
            <a:pPr algn="l" indent="0" marL="0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93" name="Shape 93"/>
          <p:cNvSpPr txBox="false"/>
          <p:nvPr isPhoto="false"/>
        </p:nvSpPr>
        <p:spPr>
          <a:xfrm flipH="false" flipV="false" rot="0">
            <a:off x="3450263" y="3005472"/>
            <a:ext cx="182879" cy="228600"/>
          </a:xfrm>
          <a:prstGeom prst="chevron">
            <a:avLst>
              <a:gd fmla="val 50000" name="adj"/>
            </a:avLst>
          </a:prstGeom>
          <a:gradFill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</a:gradFill>
          <a:ln w="3175">
            <a:solidFill>
              <a:schemeClr val="accent1">
                <a:shade val="50000"/>
              </a:schemeClr>
            </a:solidFill>
            <a:prstDash val="solid"/>
          </a:ln>
        </p:spPr>
        <p:txBody>
          <a:bodyPr anchor="ctr" bIns="45720" lIns="91440" rIns="91440" tIns="45720"/>
          <a:p>
            <a:pPr algn="l" indent="0" marL="0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titleOnly">
  <p:cSld name="Slide Title">
    <p:bg>
      <p:bgRef idx="1002">
        <a:schemeClr val="dk1"/>
      </p:bgRef>
    </p:bg>
    <p:spTree>
      <p:nvGrpSpPr>
        <p:cNvPr hidden="false" id="51" name="GroupShape 51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52" name="Shape 52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>
              <a:defRPr>
                <a:solidFill>
                  <a:schemeClr val="lt1"/>
                </a:solidFill>
              </a:defRPr>
            </a:lvl1pPr>
          </a:lstStyle>
          <a:p>
            <a:r>
              <a:t>11.06.2023</a:t>
            </a:r>
          </a:p>
        </p:txBody>
      </p:sp>
      <p:sp>
        <p:nvSpPr>
          <p:cNvPr hidden="false" id="53" name="Shape 53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>
              <a:defRPr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hidden="false" id="54" name="Shape 54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>
              <a:defRPr>
                <a:solidFill>
                  <a:schemeClr val="lt1"/>
                </a:solidFill>
              </a:defRPr>
            </a:lvl1pPr>
          </a:lstStyle>
          <a:p>
            <a:r>
              <a:t>‹#›</a:t>
            </a:r>
          </a:p>
        </p:txBody>
      </p:sp>
      <p:sp>
        <p:nvSpPr>
          <p:cNvPr hidden="false" id="55" name="Shape 55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twoObj">
  <p:cSld name="Title and Two Columns">
    <p:bg>
      <p:bgRef idx="1002">
        <a:schemeClr val="dk1"/>
      </p:bgRef>
    </p:bg>
    <p:spTree>
      <p:nvGrpSpPr>
        <p:cNvPr hidden="false" id="23" name="GroupShape 23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4" name="Shape 24"/>
          <p:cNvSpPr txBox="true"/>
          <p:nvPr isPhoto="false">
            <p:ph idx="1" type="body"/>
          </p:nvPr>
        </p:nvSpPr>
        <p:spPr>
          <a:xfrm flipH="false" flipV="false" rot="0">
            <a:off x="457200" y="1481328"/>
            <a:ext cx="4038600" cy="4525962"/>
          </a:xfrm>
          <a:prstGeom prst="rect">
            <a:avLst/>
          </a:prstGeom>
        </p:spPr>
        <p:txBody>
          <a:bodyPr/>
          <a:lstStyle>
            <a:defPPr/>
            <a:lvl1pPr lvl="0">
              <a:defRPr sz="2800"/>
            </a:lvl1pPr>
            <a:lvl2pPr lvl="1">
              <a:defRPr sz="2400"/>
            </a:lvl2pPr>
            <a:lvl3pPr lvl="2">
              <a:defRPr sz="2000"/>
            </a:lvl3pPr>
            <a:lvl4pPr lvl="3">
              <a:defRPr sz="1800"/>
            </a:lvl4pPr>
            <a:lvl5pPr lvl="4">
              <a:defRPr sz="1800"/>
            </a:lvl5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hidden="false" id="25" name="Shape 25"/>
          <p:cNvSpPr txBox="true"/>
          <p:nvPr isPhoto="false">
            <p:ph idx="2" type="body"/>
          </p:nvPr>
        </p:nvSpPr>
        <p:spPr>
          <a:xfrm flipH="false" flipV="false" rot="0">
            <a:off x="4648200" y="1481328"/>
            <a:ext cx="4038600" cy="4525962"/>
          </a:xfrm>
          <a:prstGeom prst="rect">
            <a:avLst/>
          </a:prstGeom>
        </p:spPr>
        <p:txBody>
          <a:bodyPr/>
          <a:lstStyle>
            <a:defPPr/>
            <a:lvl1pPr lvl="0">
              <a:defRPr sz="2800"/>
            </a:lvl1pPr>
            <a:lvl2pPr lvl="1">
              <a:defRPr sz="2400"/>
            </a:lvl2pPr>
            <a:lvl3pPr lvl="2">
              <a:defRPr sz="2000"/>
            </a:lvl3pPr>
            <a:lvl4pPr lvl="3">
              <a:defRPr sz="1800"/>
            </a:lvl4pPr>
            <a:lvl5pPr lvl="4">
              <a:defRPr sz="1800"/>
            </a:lvl5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hidden="false" id="26" name="Shape 26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>
              <a:defRPr>
                <a:solidFill>
                  <a:schemeClr val="lt1"/>
                </a:solidFill>
              </a:defRPr>
            </a:lvl1pPr>
          </a:lstStyle>
          <a:p>
            <a:r>
              <a:t>11.06.2023</a:t>
            </a:r>
          </a:p>
        </p:txBody>
      </p:sp>
      <p:sp>
        <p:nvSpPr>
          <p:cNvPr hidden="false" id="27" name="Shape 27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>
              <a:defRPr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hidden="false" id="28" name="Shape 28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>
              <a:defRPr>
                <a:solidFill>
                  <a:schemeClr val="lt1"/>
                </a:solidFill>
              </a:defRPr>
            </a:lvl1pPr>
          </a:lstStyle>
          <a:p>
            <a:r>
              <a:t>‹#›</a:t>
            </a:r>
          </a:p>
        </p:txBody>
      </p:sp>
      <p:sp>
        <p:nvSpPr>
          <p:cNvPr hidden="false" id="29" name="Shape 29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blank">
  <p:cSld name="Blank">
    <p:spTree>
      <p:nvGrpSpPr>
        <p:cNvPr hidden="false" id="75" name="GroupShape 75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76" name="Shape 76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11.06.2023</a:t>
            </a:r>
          </a:p>
        </p:txBody>
      </p:sp>
      <p:sp>
        <p:nvSpPr>
          <p:cNvPr hidden="false" id="77" name="Shape 77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  <p:sp>
        <p:nvSpPr>
          <p:cNvPr hidden="false" id="78" name="Shape 78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4="http://schemas.microsoft.com/office/spreadsheetml/2009/9/main" xmlns:xdr="http://schemas.openxmlformats.org/drawingml/2006/spreadsheetDrawing" xmlns:xm="http://schemas.microsoft.com/office/excel/2006/main" mc:Ignorable="co co-ooxml w14 x14 w15" showMasterSp="false" type="twoTxTwoObj">
  <p:cSld name="Comparison">
    <p:bg>
      <p:bgRef idx="1003">
        <a:schemeClr val="bg1"/>
      </p:bgRef>
    </p:bg>
    <p:spTree>
      <p:nvGrpSpPr>
        <p:cNvPr hidden="false" id="30" name="GroupShape 30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31" name="Shape 31"/>
          <p:cNvSpPr txBox="true"/>
          <p:nvPr isPhoto="false">
            <p:ph idx="0" type="title"/>
          </p:nvPr>
        </p:nvSpPr>
        <p:spPr>
          <a:xfrm flipH="false" flipV="false" rot="0">
            <a:off x="457200" y="273050"/>
            <a:ext cx="8229600" cy="1143000"/>
          </a:xfrm>
          <a:prstGeom prst="rect">
            <a:avLst/>
          </a:prstGeom>
        </p:spPr>
        <p:txBody>
          <a:bodyPr anchor="ctr"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hidden="false" id="32" name="Shape 32"/>
          <p:cNvSpPr txBox="true"/>
          <p:nvPr isPhoto="false">
            <p:ph idx="1" type="body"/>
          </p:nvPr>
        </p:nvSpPr>
        <p:spPr>
          <a:xfrm flipH="false" flipV="false" rot="0">
            <a:off x="457200" y="5410200"/>
            <a:ext cx="4040188" cy="762000"/>
          </a:xfrm>
          <a:prstGeom prst="rect">
            <a:avLst/>
          </a:prstGeom>
          <a:solidFill>
            <a:schemeClr val="accent1"/>
          </a:solidFill>
          <a:ln w="9652">
            <a:solidFill>
              <a:schemeClr val="accent1"/>
            </a:solidFill>
            <a:prstDash val="solid"/>
          </a:ln>
        </p:spPr>
        <p:txBody>
          <a:bodyPr anchor="ctr" lIns="182880"/>
          <a:lstStyle>
            <a:defPPr/>
            <a:lvl1pPr indent="0" lvl="0" marL="0">
              <a:buNone/>
              <a:defRPr b="false" sz="2400">
                <a:solidFill>
                  <a:schemeClr val="bg1"/>
                </a:solidFill>
              </a:defRPr>
            </a:lvl1pPr>
            <a:lvl2pPr lvl="1">
              <a:buNone/>
              <a:defRPr b="true" sz="2000"/>
            </a:lvl2pPr>
            <a:lvl3pPr lvl="2">
              <a:buNone/>
              <a:defRPr b="true" sz="1800"/>
            </a:lvl3pPr>
            <a:lvl4pPr lvl="3">
              <a:buNone/>
              <a:defRPr b="true" sz="1600"/>
            </a:lvl4pPr>
            <a:lvl5pPr lvl="4">
              <a:buNone/>
              <a:defRPr b="true" sz="1600"/>
            </a:lvl5pPr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33" name="Shape 33"/>
          <p:cNvSpPr txBox="true"/>
          <p:nvPr isPhoto="false">
            <p:ph idx="3" type="body"/>
          </p:nvPr>
        </p:nvSpPr>
        <p:spPr>
          <a:xfrm flipH="false" flipV="false" rot="0">
            <a:off x="4645026" y="5410200"/>
            <a:ext cx="4041775" cy="762000"/>
          </a:xfrm>
          <a:prstGeom prst="rect">
            <a:avLst/>
          </a:prstGeom>
          <a:solidFill>
            <a:schemeClr val="accent1"/>
          </a:solidFill>
          <a:ln w="9652">
            <a:solidFill>
              <a:schemeClr val="accent1"/>
            </a:solidFill>
            <a:prstDash val="solid"/>
          </a:ln>
        </p:spPr>
        <p:txBody>
          <a:bodyPr anchor="ctr" lIns="182880"/>
          <a:lstStyle>
            <a:defPPr/>
            <a:lvl1pPr indent="0" lvl="0" marL="0">
              <a:buNone/>
              <a:defRPr b="false" sz="2400">
                <a:solidFill>
                  <a:schemeClr val="bg1"/>
                </a:solidFill>
              </a:defRPr>
            </a:lvl1pPr>
            <a:lvl2pPr lvl="1">
              <a:buNone/>
              <a:defRPr b="true" sz="2000"/>
            </a:lvl2pPr>
            <a:lvl3pPr lvl="2">
              <a:buNone/>
              <a:defRPr b="true" sz="1800"/>
            </a:lvl3pPr>
            <a:lvl4pPr lvl="3">
              <a:buNone/>
              <a:defRPr b="true" sz="1600"/>
            </a:lvl4pPr>
            <a:lvl5pPr lvl="4">
              <a:buNone/>
              <a:defRPr b="true" sz="1600"/>
            </a:lvl5pPr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34" name="Shape 34"/>
          <p:cNvSpPr txBox="true"/>
          <p:nvPr isPhoto="false">
            <p:ph idx="2" type="body"/>
          </p:nvPr>
        </p:nvSpPr>
        <p:spPr>
          <a:xfrm flipH="false" flipV="false" rot="0">
            <a:off x="457200" y="1444294"/>
            <a:ext cx="4040188" cy="3941763"/>
          </a:xfrm>
          <a:prstGeom prst="rect">
            <a:avLst/>
          </a:prstGeom>
          <a:ln>
            <a:prstDash val="dash"/>
          </a:ln>
        </p:spPr>
        <p:txBody>
          <a:bodyPr/>
          <a:lstStyle>
            <a:defPPr/>
            <a:lvl1pPr lvl="0">
              <a:defRPr sz="2400"/>
            </a:lvl1pPr>
            <a:lvl2pPr lvl="1">
              <a:defRPr sz="2000"/>
            </a:lvl2pPr>
            <a:lvl3pPr lvl="2">
              <a:defRPr sz="1800"/>
            </a:lvl3pPr>
            <a:lvl4pPr lvl="3">
              <a:defRPr sz="1600"/>
            </a:lvl4pPr>
            <a:lvl5pPr lvl="4">
              <a:defRPr sz="1600"/>
            </a:lvl5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hidden="false" id="35" name="Shape 35"/>
          <p:cNvSpPr txBox="true"/>
          <p:nvPr isPhoto="false">
            <p:ph idx="4" type="body"/>
          </p:nvPr>
        </p:nvSpPr>
        <p:spPr>
          <a:xfrm flipH="false" flipV="false" rot="0">
            <a:off x="4645025" y="1444294"/>
            <a:ext cx="4041775" cy="3941763"/>
          </a:xfrm>
          <a:prstGeom prst="rect">
            <a:avLst/>
          </a:prstGeom>
          <a:ln>
            <a:prstDash val="dash"/>
          </a:ln>
        </p:spPr>
        <p:txBody>
          <a:bodyPr/>
          <a:lstStyle>
            <a:defPPr/>
            <a:lvl1pPr lvl="0">
              <a:spcBef>
                <a:spcPts val="0"/>
              </a:spcBef>
              <a:defRPr sz="2400"/>
            </a:lvl1pPr>
            <a:lvl2pPr lvl="1">
              <a:defRPr sz="2000"/>
            </a:lvl2pPr>
            <a:lvl3pPr lvl="2">
              <a:defRPr sz="1800"/>
            </a:lvl3pPr>
            <a:lvl4pPr lvl="3">
              <a:defRPr sz="1600"/>
            </a:lvl4pPr>
            <a:lvl5pPr lvl="4">
              <a:defRPr sz="1600"/>
            </a:lvl5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hidden="false" id="36" name="Shape 36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11.06.2023</a:t>
            </a:r>
          </a:p>
        </p:txBody>
      </p:sp>
      <p:sp>
        <p:nvSpPr>
          <p:cNvPr hidden="false" id="37" name="Shape 37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  <p:sp>
        <p:nvSpPr>
          <p:cNvPr hidden="false" id="38" name="Shape 38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4="http://schemas.microsoft.com/office/spreadsheetml/2009/9/main" xmlns:xdr="http://schemas.openxmlformats.org/drawingml/2006/spreadsheetDrawing" xmlns:xm="http://schemas.microsoft.com/office/excel/2006/main" mc:Ignorable="co co-ooxml w14 x14 w15" showMasterSp="false" type="objTx">
  <p:cSld name="Title, Text and Object">
    <p:bg>
      <p:bgRef idx="1003">
        <a:schemeClr val="bg1"/>
      </p:bgRef>
    </p:bg>
    <p:spTree>
      <p:nvGrpSpPr>
        <p:cNvPr hidden="false" id="79" name="GroupShape 79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80" name="Shape 80"/>
          <p:cNvSpPr txBox="true"/>
          <p:nvPr isPhoto="false">
            <p:ph idx="0" type="title"/>
          </p:nvPr>
        </p:nvSpPr>
        <p:spPr>
          <a:xfrm flipH="false" flipV="false" rot="0">
            <a:off x="914400" y="4876800"/>
            <a:ext cx="7481776" cy="457200"/>
          </a:xfrm>
          <a:prstGeom prst="rect">
            <a:avLst/>
          </a:prstGeom>
        </p:spPr>
        <p:txBody>
          <a:bodyPr anchor="t" vert="horz">
            <a:noAutofit/>
          </a:bodyPr>
          <a:lstStyle>
            <a:defPPr/>
            <a:lvl1pPr algn="r" lvl="0">
              <a:buNone/>
              <a:defRPr b="false" sz="2500">
                <a:solidFill>
                  <a:schemeClr val="accent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hidden="false" id="81" name="Shape 81"/>
          <p:cNvSpPr txBox="true"/>
          <p:nvPr isPhoto="false">
            <p:ph idx="2" type="body"/>
          </p:nvPr>
        </p:nvSpPr>
        <p:spPr>
          <a:xfrm flipH="false" flipV="false" rot="0">
            <a:off x="4419600" y="5355102"/>
            <a:ext cx="3974591" cy="914400"/>
          </a:xfrm>
          <a:prstGeom prst="rect">
            <a:avLst/>
          </a:prstGeom>
        </p:spPr>
        <p:txBody>
          <a:bodyPr/>
          <a:lstStyle>
            <a:defPPr/>
            <a:lvl1pPr algn="r" indent="0" lvl="0" marL="0">
              <a:buNone/>
              <a:defRPr sz="1600"/>
            </a:lvl1pPr>
            <a:lvl2pPr lvl="1">
              <a:buNone/>
              <a:defRPr sz="1200"/>
            </a:lvl2pPr>
            <a:lvl3pPr lvl="2">
              <a:buNone/>
              <a:defRPr sz="1000"/>
            </a:lvl3pPr>
            <a:lvl4pPr lvl="3">
              <a:buNone/>
              <a:defRPr sz="900"/>
            </a:lvl4pPr>
            <a:lvl5pPr lvl="4">
              <a:buNone/>
              <a:defRPr sz="900"/>
            </a:lvl5pPr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82" name="Shape 82"/>
          <p:cNvSpPr txBox="true"/>
          <p:nvPr isPhoto="false">
            <p:ph idx="1" type="body"/>
          </p:nvPr>
        </p:nvSpPr>
        <p:spPr>
          <a:xfrm flipH="false" flipV="false" rot="0">
            <a:off x="914400" y="274320"/>
            <a:ext cx="7479792" cy="4572000"/>
          </a:xfrm>
          <a:prstGeom prst="rect">
            <a:avLst/>
          </a:prstGeom>
        </p:spPr>
        <p:txBody>
          <a:bodyPr/>
          <a:lstStyle>
            <a:defPPr/>
            <a:lvl1pPr lvl="0">
              <a:defRPr sz="3200"/>
            </a:lvl1pPr>
            <a:lvl2pPr lvl="1">
              <a:defRPr sz="2800"/>
            </a:lvl2pPr>
            <a:lvl3pPr lvl="2">
              <a:defRPr sz="2400"/>
            </a:lvl3pPr>
            <a:lvl4pPr lvl="3">
              <a:defRPr sz="2000"/>
            </a:lvl4pPr>
            <a:lvl5pPr lvl="4">
              <a:defRPr sz="2000"/>
            </a:lvl5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hidden="false" id="83" name="Shape 83"/>
          <p:cNvSpPr txBox="true"/>
          <p:nvPr isPhoto="false">
            <p:ph idx="10" type="dt"/>
          </p:nvPr>
        </p:nvSpPr>
        <p:spPr>
          <a:xfrm flipH="false" flipV="false" rot="0"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11.06.2023</a:t>
            </a:r>
          </a:p>
        </p:txBody>
      </p:sp>
      <p:sp>
        <p:nvSpPr>
          <p:cNvPr hidden="false" id="84" name="Shape 84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  <p:sp>
        <p:nvSpPr>
          <p:cNvPr hidden="false" id="85" name="Shape 85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4="http://schemas.microsoft.com/office/spreadsheetml/2009/9/main" xmlns:xdr="http://schemas.openxmlformats.org/drawingml/2006/spreadsheetDrawing" xmlns:xm="http://schemas.microsoft.com/office/excel/2006/main" mc:Ignorable="co co-ooxml w14 x14 w15" showMasterSp="false" type="picTx">
  <p:cSld name="Title and Picture">
    <p:bg>
      <p:bgRef idx="1002">
        <a:schemeClr val="dk1"/>
      </p:bgRef>
    </p:bg>
    <p:spTree>
      <p:nvGrpSpPr>
        <p:cNvPr hidden="false" id="56" name="GroupShape 56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57" name="Shape 57"/>
          <p:cNvSpPr txBox="true"/>
          <p:nvPr isPhoto="false">
            <p:ph idx="2" type="body"/>
          </p:nvPr>
        </p:nvSpPr>
        <p:spPr>
          <a:xfrm flipH="false" flipV="false" rot="0">
            <a:off x="1141232" y="5443402"/>
            <a:ext cx="7162800" cy="648232"/>
          </a:xfrm>
          <a:prstGeom prst="rect">
            <a:avLst/>
          </a:prstGeom>
          <a:noFill/>
        </p:spPr>
        <p:txBody>
          <a:bodyPr anchor="t" lIns="91440" rIns="91440" tIns="0"/>
          <a:lstStyle>
            <a:defPPr/>
            <a:lvl1pPr algn="r" indent="0" lvl="0" marL="0" marR="18288">
              <a:buNone/>
              <a:defRPr sz="1400"/>
            </a:lvl1pPr>
            <a:lvl2pPr lvl="1">
              <a:defRPr sz="1200"/>
            </a:lvl2pPr>
            <a:lvl3pPr lvl="2">
              <a:defRPr sz="1000"/>
            </a:lvl3pPr>
            <a:lvl4pPr lvl="3">
              <a:defRPr sz="900"/>
            </a:lvl4pPr>
            <a:lvl5pPr lvl="4">
              <a:defRPr sz="900"/>
            </a:lvl5pPr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58" name="Shape 58"/>
          <p:cNvSpPr txBox="true"/>
          <p:nvPr isPhoto="false">
            <p:ph idx="1" type="body"/>
          </p:nvPr>
        </p:nvSpPr>
        <p:spPr>
          <a:xfrm flipH="false" flipV="false" rot="0">
            <a:off x="228600" y="189968"/>
            <a:ext cx="8686800" cy="4389120"/>
          </a:xfrm>
          <a:prstGeom prst="rect">
            <a:avLst/>
          </a:prstGeom>
          <a:solidFill>
            <a:schemeClr val="dk2"/>
          </a:solidFill>
          <a:ln>
            <a:solidFill>
              <a:schemeClr val="dk1"/>
            </a:solidFill>
            <a:prstDash val="solid"/>
          </a:ln>
        </p:spPr>
        <p:txBody>
          <a:bodyPr/>
          <a:lstStyle>
            <a:defPPr/>
            <a:lvl1pPr indent="0" lvl="0" marL="0">
              <a:buNone/>
              <a:defRPr sz="3200"/>
            </a:lvl1pPr>
          </a:lstStyle>
          <a:p>
            <a:r>
              <a:t>Вставка рисунка</a:t>
            </a:r>
          </a:p>
        </p:txBody>
      </p:sp>
      <p:sp>
        <p:nvSpPr>
          <p:cNvPr hidden="false" id="59" name="Shape 59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>
              <a:defRPr>
                <a:solidFill>
                  <a:schemeClr val="lt1"/>
                </a:solidFill>
              </a:defRPr>
            </a:lvl1pPr>
          </a:lstStyle>
          <a:p>
            <a:r>
              <a:t>11.06.2023</a:t>
            </a:r>
          </a:p>
        </p:txBody>
      </p:sp>
      <p:sp>
        <p:nvSpPr>
          <p:cNvPr hidden="false" id="60" name="Shape 60"/>
          <p:cNvSpPr txBox="true"/>
          <p:nvPr isPhoto="false">
            <p:ph idx="11" type="ftr"/>
          </p:nvPr>
        </p:nvSpPr>
        <p:spPr>
          <a:xfrm flipH="false" flipV="false" rot="0">
            <a:off x="4380072" y="6407944"/>
            <a:ext cx="2350681" cy="365124"/>
          </a:xfrm>
          <a:prstGeom prst="rect">
            <a:avLst/>
          </a:prstGeom>
        </p:spPr>
        <p:txBody>
          <a:bodyPr/>
          <a:lstStyle>
            <a:defPPr/>
            <a:lvl1pPr lvl="0">
              <a:defRPr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hidden="false" id="61" name="Shape 61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>
              <a:defRPr>
                <a:solidFill>
                  <a:schemeClr val="lt1"/>
                </a:solidFill>
              </a:defRPr>
            </a:lvl1pPr>
          </a:lstStyle>
          <a:p>
            <a:r>
              <a:t>‹#›</a:t>
            </a:r>
          </a:p>
        </p:txBody>
      </p:sp>
      <p:sp>
        <p:nvSpPr>
          <p:cNvPr hidden="false" id="62" name="Shape 62"/>
          <p:cNvSpPr txBox="true"/>
          <p:nvPr isPhoto="false">
            <p:ph idx="0" type="title"/>
          </p:nvPr>
        </p:nvSpPr>
        <p:spPr>
          <a:xfrm flipH="false" flipV="false" rot="0">
            <a:off x="228600" y="4865122"/>
            <a:ext cx="8075432" cy="562671"/>
          </a:xfrm>
          <a:prstGeom prst="rect">
            <a:avLst/>
          </a:prstGeom>
          <a:noFill/>
        </p:spPr>
        <p:txBody>
          <a:bodyPr anchor="t"/>
          <a:lstStyle>
            <a:defPPr/>
            <a:lvl1pPr algn="r" lvl="0" marR="0">
              <a:buNone/>
              <a:defRPr b="false" sz="3000">
                <a:solidFill>
                  <a:schemeClr val="accent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hidden="false" id="63" name="Shape 63"/>
          <p:cNvSpPr txBox="false"/>
          <p:nvPr isPhoto="false"/>
        </p:nvSpPr>
        <p:spPr>
          <a:xfrm flipH="false" flipV="false" rot="0">
            <a:off x="499273" y="5944936"/>
            <a:ext cx="4940624" cy="921075"/>
          </a:xfrm>
          <a:custGeom>
            <a:avLst>
              <a:gd fmla="val 0" name="A1"/>
              <a:gd fmla="val 0" name="A2"/>
              <a:gd fmla="val 0" name="A3"/>
              <a:gd fmla="val 0" name="A4"/>
              <a:gd fmla="val 0" name="A5"/>
              <a:gd fmla="val 0" name="A6"/>
              <a:gd fmla="val 0" name="A7"/>
              <a:gd fmla="val 0" name="A8"/>
            </a:avLst>
            <a:gdLst>
              <a:gd fmla="val 0" name="OXMLTextRectL"/>
              <a:gd fmla="val 0" name="OXMLTextRectT"/>
              <a:gd fmla="val 0" name="OXMLTextRectR"/>
              <a:gd fmla="val 0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7485" name="ODFRight"/>
              <a:gd fmla="val 337" name="ODFBottom"/>
              <a:gd fmla="val 7485" name="ODFWidth"/>
              <a:gd fmla="val 337" name="ODFHeight"/>
            </a:gdLst>
            <a:rect b="OXMLTextRectB" l="OXMLTextRectL" r="OXMLTextRectR" t="OXMLTextRectT"/>
            <a:pathLst>
              <a:path fill="norm" h="337" stroke="true" w="7485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>
            <a:prstDash val="solid"/>
            <a:headEnd len="med" type="none" w="med"/>
            <a:tailEnd len="med" type="none" w="med"/>
          </a:ln>
        </p:spPr>
        <p:txBody>
          <a:bodyPr anchor="t" bIns="45720" lIns="91440" rIns="91440" tIns="45720" vert="horz" wrap="square"/>
          <a:p>
            <a:pPr algn="l" indent="0" marL="0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64" name="Shape 64"/>
          <p:cNvSpPr txBox="false"/>
          <p:nvPr isPhoto="false"/>
        </p:nvSpPr>
        <p:spPr>
          <a:xfrm flipH="false" flipV="false" rot="0">
            <a:off x="485717" y="5939011"/>
            <a:ext cx="3690451" cy="933450"/>
          </a:xfrm>
          <a:custGeom>
            <a:avLst>
              <a:gd fmla="val 0" name="A1"/>
              <a:gd fmla="val 0" name="A2"/>
              <a:gd fmla="val 0" name="A3"/>
              <a:gd fmla="val 0" name="A4"/>
              <a:gd fmla="val 0" name="A5"/>
              <a:gd fmla="val 0" name="A6"/>
              <a:gd fmla="val 0" name="A7"/>
              <a:gd fmla="val 0" name="A8"/>
            </a:avLst>
            <a:gdLst>
              <a:gd fmla="val 0" name="OXMLTextRectL"/>
              <a:gd fmla="val 0" name="OXMLTextRectT"/>
              <a:gd fmla="val 0" name="OXMLTextRectR"/>
              <a:gd fmla="val 0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5591" name="ODFRight"/>
              <a:gd fmla="val 588" name="ODFBottom"/>
              <a:gd fmla="val 5591" name="ODFWidth"/>
              <a:gd fmla="val 588" name="ODFHeight"/>
            </a:gdLst>
            <a:rect b="OXMLTextRectB" l="OXMLTextRectL" r="OXMLTextRectR" t="OXMLTextRectT"/>
            <a:pathLst>
              <a:path fill="norm" h="588" stroke="true" w="5591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>
            <a:prstDash val="solid"/>
            <a:headEnd len="med" type="none" w="med"/>
            <a:tailEnd len="med" type="none" w="med"/>
          </a:ln>
        </p:spPr>
        <p:txBody>
          <a:bodyPr anchor="t" bIns="45720" lIns="91440" rIns="91440" tIns="45720" vert="horz" wrap="square"/>
          <a:p>
            <a:pPr algn="l" indent="0" marL="0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65" name="Shape 65"/>
          <p:cNvSpPr txBox="false"/>
          <p:nvPr isPhoto="false"/>
        </p:nvSpPr>
        <p:spPr>
          <a:xfrm flipH="false" flipV="false" rot="0">
            <a:off x="-6042" y="5791253"/>
            <a:ext cx="3402314" cy="1080867"/>
          </a:xfrm>
          <a:prstGeom prst="rtTriangle">
            <a:avLst/>
          </a:prstGeom>
          <a:blipFill>
            <a:blip r:embed="rId1"/>
            <a:srcRect b="0%" l="0%" r="0%" t="0%"/>
            <a:tile/>
          </a:blipFill>
          <a:ln w="12700">
            <a:solidFill>
              <a:schemeClr val="lt1"/>
            </a:solidFill>
            <a:prstDash val="solid"/>
          </a:ln>
        </p:spPr>
        <p:txBody>
          <a:bodyPr anchor="ctr" bIns="45720" lIns="91440" rIns="91440" tIns="45720" vert="horz" wrap="square"/>
          <a:p>
            <a:pPr algn="ctr" indent="0" marL="0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66" name="Shape 66"/>
          <p:cNvSpPr txBox="false"/>
          <p:nvPr isPhoto="false"/>
        </p:nvSpPr>
        <p:spPr>
          <a:xfrm flipH="false" flipV="false" rot="0">
            <a:off x="-9237" y="5787738"/>
            <a:ext cx="3405509" cy="1084383"/>
          </a:xfrm>
          <a:prstGeom prst="line">
            <a:avLst/>
          </a:prstGeom>
          <a:noFill/>
          <a:ln w="12065">
            <a:solidFill>
              <a:schemeClr val="accent1">
                <a:tint val="70000"/>
                <a:satMod val="110000"/>
              </a:schemeClr>
            </a:solidFill>
            <a:prstDash val="solid"/>
          </a:ln>
        </p:spPr>
      </p:sp>
      <p:sp>
        <p:nvSpPr>
          <p:cNvPr hidden="false" id="67" name="Shape 67"/>
          <p:cNvSpPr txBox="false"/>
          <p:nvPr isPhoto="false"/>
        </p:nvSpPr>
        <p:spPr>
          <a:xfrm flipH="false" flipV="false" rot="0">
            <a:off x="8664112" y="4988440"/>
            <a:ext cx="182880" cy="228600"/>
          </a:xfrm>
          <a:prstGeom prst="chevron">
            <a:avLst>
              <a:gd fmla="val 50000" name="adj"/>
            </a:avLst>
          </a:prstGeom>
          <a:gradFill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</a:gradFill>
          <a:ln w="3175">
            <a:solidFill>
              <a:schemeClr val="accent1">
                <a:shade val="50000"/>
              </a:schemeClr>
            </a:solidFill>
            <a:prstDash val="solid"/>
          </a:ln>
        </p:spPr>
        <p:txBody>
          <a:bodyPr anchor="ctr" bIns="45720" lIns="91440" rIns="91440" tIns="45720"/>
          <a:p>
            <a:pPr algn="l" indent="0" marL="0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68" name="Shape 68"/>
          <p:cNvSpPr txBox="false"/>
          <p:nvPr isPhoto="false"/>
        </p:nvSpPr>
        <p:spPr>
          <a:xfrm flipH="false" flipV="false" rot="0">
            <a:off x="8477696" y="4988440"/>
            <a:ext cx="182880" cy="228600"/>
          </a:xfrm>
          <a:prstGeom prst="chevron">
            <a:avLst>
              <a:gd fmla="val 50000" name="adj"/>
            </a:avLst>
          </a:prstGeom>
          <a:gradFill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</a:gradFill>
          <a:ln w="3175">
            <a:solidFill>
              <a:schemeClr val="accent1">
                <a:shade val="50000"/>
              </a:schemeClr>
            </a:solidFill>
            <a:prstDash val="solid"/>
          </a:ln>
        </p:spPr>
        <p:txBody>
          <a:bodyPr anchor="ctr" bIns="45720" lIns="91440" rIns="91440" tIns="45720"/>
          <a:p>
            <a:pPr algn="l" indent="0" marL="0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</p:sldLayout>
</file>

<file path=ppt/slideMasters/_rels/slideMaster1.xml.rels><?xml version="1.0" encoding="UTF-8" standalone="no" ?>
<Relationships xmlns="http://schemas.openxmlformats.org/package/2006/relationships">
  <Relationship Id="rId13" Target="../media/1.jpeg" Type="http://schemas.openxmlformats.org/officeDocument/2006/relationships/image"/>
  <Relationship Id="rId11" Target="../slideLayouts/slideLayout10.xml" Type="http://schemas.openxmlformats.org/officeDocument/2006/relationships/slideLayout"/>
  <Relationship Id="rId10" Target="../slideLayouts/slideLayout9.xml" Type="http://schemas.openxmlformats.org/officeDocument/2006/relationships/slideLayout"/>
  <Relationship Id="rId9" Target="../slideLayouts/slideLayout8.xml" Type="http://schemas.openxmlformats.org/officeDocument/2006/relationships/slideLayout"/>
  <Relationship Id="rId8" Target="../slideLayouts/slideLayout7.xml" Type="http://schemas.openxmlformats.org/officeDocument/2006/relationships/slideLayout"/>
  <Relationship Id="rId7" Target="../slideLayouts/slideLayout6.xml" Type="http://schemas.openxmlformats.org/officeDocument/2006/relationships/slideLayout"/>
  <Relationship Id="rId6" Target="../slideLayouts/slideLayout5.xml" Type="http://schemas.openxmlformats.org/officeDocument/2006/relationships/slideLayout"/>
  <Relationship Id="rId5" Target="../slideLayouts/slideLayout4.xml" Type="http://schemas.openxmlformats.org/officeDocument/2006/relationships/slideLayout"/>
  <Relationship Id="rId4" Target="../slideLayouts/slideLayout3.xml" Type="http://schemas.openxmlformats.org/officeDocument/2006/relationships/slideLayout"/>
  <Relationship Id="rId12" Target="../slideLayouts/slideLayout11.xml" Type="http://schemas.openxmlformats.org/officeDocument/2006/relationships/slideLayout"/>
  <Relationship Id="rId3" Target="../slideLayouts/slideLayout2.xml" Type="http://schemas.openxmlformats.org/officeDocument/2006/relationships/slideLayout"/>
  <Relationship Id="rId2" Target="../slideLayouts/slideLayout1.xml" Type="http://schemas.openxmlformats.org/officeDocument/2006/relationships/slideLayout"/>
  <Relationship Id="rId1" Target="../theme/theme1.xml" Type="http://schemas.openxmlformats.org/officeDocument/2006/relationships/theme"/>
</Relationships>

</file>

<file path=ppt/slideMasters/slideMaster1.xml><?xml version="1.0" encoding="utf-8"?>
<p:sldMaster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4="http://schemas.microsoft.com/office/spreadsheetml/2009/9/main" xmlns:xdr="http://schemas.openxmlformats.org/drawingml/2006/spreadsheetDrawing" xmlns:xm="http://schemas.microsoft.com/office/excel/2006/main" mc:Ignorable="co co-ooxml w14 x14 w15">
  <p:cSld name="">
    <p:bg>
      <p:bgRef idx="1001">
        <a:schemeClr val="bg1"/>
      </p:bgRef>
    </p:bg>
    <p:spTree>
      <p:nvGrpSpPr>
        <p:cNvPr hidden="false" id="1" name="GroupShape 1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" name="Shape 2"/>
          <p:cNvSpPr txBox="false"/>
          <p:nvPr isPhoto="false"/>
        </p:nvSpPr>
        <p:spPr>
          <a:xfrm flipH="false" flipV="false" rot="0">
            <a:off x="499273" y="5944936"/>
            <a:ext cx="4940624" cy="921075"/>
          </a:xfrm>
          <a:custGeom>
            <a:avLst>
              <a:gd fmla="val 0" name="A1"/>
              <a:gd fmla="val 0" name="A2"/>
              <a:gd fmla="val 0" name="A3"/>
              <a:gd fmla="val 0" name="A4"/>
              <a:gd fmla="val 0" name="A5"/>
              <a:gd fmla="val 0" name="A6"/>
              <a:gd fmla="val 0" name="A7"/>
              <a:gd fmla="val 0" name="A8"/>
            </a:avLst>
            <a:gdLst>
              <a:gd fmla="val 0" name="OXMLTextRectL"/>
              <a:gd fmla="val 0" name="OXMLTextRectT"/>
              <a:gd fmla="val 0" name="OXMLTextRectR"/>
              <a:gd fmla="val 0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7485" name="ODFRight"/>
              <a:gd fmla="val 337" name="ODFBottom"/>
              <a:gd fmla="val 7485" name="ODFWidth"/>
              <a:gd fmla="val 337" name="ODFHeight"/>
            </a:gdLst>
            <a:rect b="OXMLTextRectB" l="OXMLTextRectL" r="OXMLTextRectR" t="OXMLTextRectT"/>
            <a:pathLst>
              <a:path fill="norm" h="337" stroke="true" w="7485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>
            <a:prstDash val="solid"/>
            <a:headEnd len="med" type="none" w="med"/>
            <a:tailEnd len="med" type="none" w="med"/>
          </a:ln>
        </p:spPr>
        <p:txBody>
          <a:bodyPr anchor="t" bIns="45720" lIns="91440" rIns="91440" tIns="45720" vert="horz" wrap="square"/>
          <a:p>
            <a:pPr algn="l" indent="0" marL="0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3" name="Shape 3"/>
          <p:cNvSpPr txBox="false"/>
          <p:nvPr isPhoto="false"/>
        </p:nvSpPr>
        <p:spPr>
          <a:xfrm flipH="false" flipV="false" rot="0">
            <a:off x="485717" y="5939011"/>
            <a:ext cx="3690451" cy="933450"/>
          </a:xfrm>
          <a:custGeom>
            <a:avLst>
              <a:gd fmla="val 0" name="A1"/>
              <a:gd fmla="val 0" name="A2"/>
              <a:gd fmla="val 0" name="A3"/>
              <a:gd fmla="val 0" name="A4"/>
              <a:gd fmla="val 0" name="A5"/>
              <a:gd fmla="val 0" name="A6"/>
              <a:gd fmla="val 0" name="A7"/>
              <a:gd fmla="val 0" name="A8"/>
            </a:avLst>
            <a:gdLst>
              <a:gd fmla="val 0" name="OXMLTextRectL"/>
              <a:gd fmla="val 0" name="OXMLTextRectT"/>
              <a:gd fmla="val 0" name="OXMLTextRectR"/>
              <a:gd fmla="val 0" name="OXMLTextRectB"/>
              <a:gd fmla="*/ OXMLTextRectL 1 w" name="COTextRectL"/>
              <a:gd fmla="*/ OXMLTextRectT 1 h" name="COTextRectT"/>
              <a:gd fmla="*/ OXMLTextRectR 1 w" name="COTextRectR"/>
              <a:gd fmla="*/ OXMLTextRectB 1 h" name="COTextRectB"/>
              <a:gd fmla="val 0" name="ODFLeft"/>
              <a:gd fmla="val 0" name="ODFTop"/>
              <a:gd fmla="val 5591" name="ODFRight"/>
              <a:gd fmla="val 588" name="ODFBottom"/>
              <a:gd fmla="val 5591" name="ODFWidth"/>
              <a:gd fmla="val 588" name="ODFHeight"/>
            </a:gdLst>
            <a:rect b="OXMLTextRectB" l="OXMLTextRectL" r="OXMLTextRectR" t="OXMLTextRectT"/>
            <a:pathLst>
              <a:path fill="norm" h="588" stroke="true" w="5591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>
            <a:prstDash val="solid"/>
            <a:headEnd len="med" type="none" w="med"/>
            <a:tailEnd len="med" type="none" w="med"/>
          </a:ln>
        </p:spPr>
        <p:txBody>
          <a:bodyPr anchor="t" bIns="45720" lIns="91440" rIns="91440" tIns="45720" vert="horz" wrap="square"/>
          <a:p>
            <a:pPr algn="l" indent="0" marL="0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4" name="Shape 4"/>
          <p:cNvSpPr txBox="false"/>
          <p:nvPr isPhoto="false"/>
        </p:nvSpPr>
        <p:spPr>
          <a:xfrm flipH="false" flipV="false" rot="0">
            <a:off x="-6042" y="5791253"/>
            <a:ext cx="3402314" cy="1080867"/>
          </a:xfrm>
          <a:prstGeom prst="rtTriangle">
            <a:avLst/>
          </a:prstGeom>
          <a:blipFill>
            <a:blip r:embed="rId13"/>
            <a:srcRect b="0%" l="0%" r="0%" t="0%"/>
            <a:tile/>
          </a:blipFill>
          <a:ln w="12700">
            <a:solidFill>
              <a:schemeClr val="lt1"/>
            </a:solidFill>
            <a:prstDash val="solid"/>
          </a:ln>
        </p:spPr>
        <p:txBody>
          <a:bodyPr anchor="ctr" bIns="45720" lIns="91440" rIns="91440" tIns="45720" vert="horz" wrap="square"/>
          <a:p>
            <a:pPr algn="ctr" indent="0" marL="0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hidden="false" id="5" name="Shape 5"/>
          <p:cNvSpPr txBox="false"/>
          <p:nvPr isPhoto="false"/>
        </p:nvSpPr>
        <p:spPr>
          <a:xfrm flipH="false" flipV="false" rot="0">
            <a:off x="-9237" y="5787738"/>
            <a:ext cx="3405509" cy="1084383"/>
          </a:xfrm>
          <a:prstGeom prst="line">
            <a:avLst/>
          </a:prstGeom>
          <a:noFill/>
          <a:ln w="12065">
            <a:solidFill>
              <a:schemeClr val="accent1">
                <a:tint val="70000"/>
                <a:satMod val="110000"/>
              </a:schemeClr>
            </a:solidFill>
            <a:prstDash val="solid"/>
          </a:ln>
        </p:spPr>
      </p:sp>
      <p:sp>
        <p:nvSpPr>
          <p:cNvPr hidden="false" id="6" name="Shape 6"/>
          <p:cNvSpPr txBox="true"/>
          <p:nvPr isPhoto="false">
            <p:ph idx="0" type="title"/>
          </p:nvPr>
        </p:nvSpPr>
        <p:spPr>
          <a:xfrm flipH="false" flipV="false" rot="0">
            <a:off x="457200" y="274638"/>
            <a:ext cx="8229600" cy="1143000"/>
          </a:xfrm>
          <a:prstGeom prst="rect">
            <a:avLst/>
          </a:prstGeom>
        </p:spPr>
        <p:txBody>
          <a:bodyPr anchor="ctr" bIns="45720" lIns="91440" rIns="91440" tIns="45720" vert="horz">
            <a:normAutofit fontScale="100%" lnSpcReduction="0%"/>
          </a:bodyPr>
          <a:p>
            <a:r>
              <a:t>Образец заголовка</a:t>
            </a:r>
          </a:p>
        </p:txBody>
      </p:sp>
      <p:sp>
        <p:nvSpPr>
          <p:cNvPr hidden="false" id="7" name="Shape 7"/>
          <p:cNvSpPr txBox="true"/>
          <p:nvPr isPhoto="false">
            <p:ph idx="1" type="body"/>
          </p:nvPr>
        </p:nvSpPr>
        <p:spPr>
          <a:xfrm flipH="false" flipV="false" rot="0">
            <a:off x="457200" y="1481328"/>
            <a:ext cx="8229600" cy="4525962"/>
          </a:xfrm>
          <a:prstGeom prst="rect">
            <a:avLst/>
          </a:prstGeom>
        </p:spPr>
        <p:txBody>
          <a:bodyPr bIns="45720" lIns="91440" rIns="91440" tIns="45720" vert="horz">
            <a:normAutofit fontScale="100%" lnSpcReduction="0%"/>
          </a:bodyPr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hidden="false" id="8" name="Shape 8"/>
          <p:cNvSpPr txBox="true"/>
          <p:nvPr isPhoto="false">
            <p:ph idx="2" type="dt"/>
          </p:nvPr>
        </p:nvSpPr>
        <p:spPr>
          <a:xfrm flipH="false" flipV="false" rot="0">
            <a:off x="6727032" y="6407944"/>
            <a:ext cx="1920240" cy="365760"/>
          </a:xfrm>
          <a:prstGeom prst="rect">
            <a:avLst/>
          </a:prstGeom>
        </p:spPr>
        <p:txBody>
          <a:bodyPr anchor="b" bIns="45720" lIns="91440" rIns="91440" tIns="45720" vert="horz"/>
          <a:lstStyle>
            <a:defPPr/>
            <a:lvl1pPr algn="l" indent="0" lvl="0" marL="0">
              <a:defRPr sz="1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11.06.2023</a:t>
            </a:r>
          </a:p>
        </p:txBody>
      </p:sp>
      <p:sp>
        <p:nvSpPr>
          <p:cNvPr hidden="false" id="9" name="Shape 9"/>
          <p:cNvSpPr txBox="true"/>
          <p:nvPr isPhoto="false">
            <p:ph idx="3" type="ftr"/>
          </p:nvPr>
        </p:nvSpPr>
        <p:spPr>
          <a:xfrm flipH="false" flipV="false" rot="0">
            <a:off x="4380072" y="6407944"/>
            <a:ext cx="2350681" cy="365124"/>
          </a:xfrm>
          <a:prstGeom prst="rect">
            <a:avLst/>
          </a:prstGeom>
        </p:spPr>
        <p:txBody>
          <a:bodyPr anchor="b" bIns="45720" lIns="91440" rIns="91440" tIns="45720" vert="horz"/>
          <a:lstStyle>
            <a:defPPr/>
            <a:lvl1pPr algn="r" indent="0" lvl="0" marL="0">
              <a:defRPr sz="1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/>
        </p:txBody>
      </p:sp>
      <p:sp>
        <p:nvSpPr>
          <p:cNvPr hidden="false" id="10" name="Shape 10"/>
          <p:cNvSpPr txBox="true"/>
          <p:nvPr isPhoto="false">
            <p:ph idx="4" type="sldNum"/>
          </p:nvPr>
        </p:nvSpPr>
        <p:spPr>
          <a:xfrm flipH="false" flipV="false" rot="0">
            <a:off x="8647272" y="6407944"/>
            <a:ext cx="365759" cy="365124"/>
          </a:xfrm>
          <a:prstGeom prst="rect">
            <a:avLst/>
          </a:prstGeom>
        </p:spPr>
        <p:txBody>
          <a:bodyPr anchor="b" bIns="45720" lIns="91440" rIns="91440" tIns="45720" vert="horz"/>
          <a:lstStyle>
            <a:defPPr/>
            <a:lvl1pPr algn="r" indent="0" lvl="0" marL="0">
              <a:defRPr b="false" sz="1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‹#›</a:t>
            </a:r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defPPr/>
      <a:lvl1pPr algn="l" lvl="0">
        <a:buNone/>
        <a:defRPr b="true" sz="41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defPPr/>
      <a:lvl1pPr algn="l" indent="-256032" lvl="0" marL="365760">
        <a:spcBef>
          <a:spcPts val="400"/>
        </a:spcBef>
        <a:spcAft>
          <a:spcPts val="0"/>
        </a:spcAft>
        <a:buClr>
          <a:schemeClr val="accent1"/>
        </a:buClr>
        <a:buSzPts val="1836"/>
        <a:buFont typeface="Wingdings 3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algn="l" indent="-228600" lvl="1" marL="621792">
        <a:spcBef>
          <a:spcPts val="324"/>
        </a:spcBef>
        <a:buClr>
          <a:schemeClr val="accent1"/>
        </a:buClr>
        <a:buFont typeface="Verdana"/>
        <a:buChar char="◦"/>
        <a:defRPr sz="2300">
          <a:solidFill>
            <a:schemeClr val="tx1"/>
          </a:solidFill>
          <a:latin typeface="+mn-lt"/>
          <a:ea typeface="+mn-ea"/>
          <a:cs typeface="+mn-cs"/>
        </a:defRPr>
      </a:lvl2pPr>
      <a:lvl3pPr algn="l" indent="-228600" lvl="2" marL="859536">
        <a:spcBef>
          <a:spcPts val="350"/>
        </a:spcBef>
        <a:buClr>
          <a:schemeClr val="accent2"/>
        </a:buClr>
        <a:buSzPts val="2100"/>
        <a:buFont typeface="Wingdings 2"/>
        <a:buChar char=""/>
        <a:defRPr sz="2100">
          <a:solidFill>
            <a:schemeClr val="tx1"/>
          </a:solidFill>
          <a:latin typeface="+mn-lt"/>
          <a:ea typeface="+mn-ea"/>
          <a:cs typeface="+mn-cs"/>
        </a:defRPr>
      </a:lvl3pPr>
      <a:lvl4pPr algn="l" indent="-228600" lvl="3" marL="1143000">
        <a:spcBef>
          <a:spcPts val="350"/>
        </a:spcBef>
        <a:buClr>
          <a:schemeClr val="accent2"/>
        </a:buClr>
        <a:buFont typeface="Wingdings 2"/>
        <a:buChar char=""/>
        <a:defRPr sz="1900">
          <a:solidFill>
            <a:schemeClr val="tx1"/>
          </a:solidFill>
          <a:latin typeface="+mn-lt"/>
          <a:ea typeface="+mn-ea"/>
          <a:cs typeface="+mn-cs"/>
        </a:defRPr>
      </a:lvl4pPr>
      <a:lvl5pPr algn="l" indent="-228600" lvl="4" marL="1371600">
        <a:spcBef>
          <a:spcPts val="350"/>
        </a:spcBef>
        <a:buClr>
          <a:schemeClr val="accent2"/>
        </a:buClr>
        <a:buFont typeface="Wingdings 2"/>
        <a:buChar char="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algn="l" indent="-228600" lvl="5" marL="1600200">
        <a:spcBef>
          <a:spcPts val="350"/>
        </a:spcBef>
        <a:buClr>
          <a:schemeClr val="accent3"/>
        </a:buClr>
        <a:buFont typeface="Wingdings 2"/>
        <a:buChar char="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algn="l" indent="-228600" lvl="6" marL="1828800">
        <a:spcBef>
          <a:spcPts val="350"/>
        </a:spcBef>
        <a:buClr>
          <a:schemeClr val="accent3"/>
        </a:buClr>
        <a:buFont typeface="Wingdings 2"/>
        <a:buChar char=""/>
        <a:defRPr sz="1600">
          <a:solidFill>
            <a:schemeClr val="tx1"/>
          </a:solidFill>
          <a:latin typeface="+mn-lt"/>
          <a:ea typeface="+mn-ea"/>
          <a:cs typeface="+mn-cs"/>
        </a:defRPr>
      </a:lvl7pPr>
      <a:lvl8pPr algn="l" indent="-228600" lvl="7" marL="2057400">
        <a:spcBef>
          <a:spcPts val="350"/>
        </a:spcBef>
        <a:buClr>
          <a:schemeClr val="accent3"/>
        </a:buClr>
        <a:buFont typeface="Wingdings 2"/>
        <a:buChar char=""/>
        <a:defRPr sz="1600">
          <a:solidFill>
            <a:schemeClr val="tx1"/>
          </a:solidFill>
          <a:latin typeface="+mn-lt"/>
          <a:ea typeface="+mn-ea"/>
          <a:cs typeface="+mn-cs"/>
        </a:defRPr>
      </a:lvl8pPr>
      <a:lvl9pPr algn="l" indent="-228600" lvl="8" marL="2286000">
        <a:spcBef>
          <a:spcPts val="350"/>
        </a:spcBef>
        <a:buClr>
          <a:schemeClr val="accent3"/>
        </a:buClr>
        <a:buFont typeface="Wingdings 2"/>
        <a:buChar char=""/>
        <a:defRPr baseline="0" sz="1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/>
      <a:lvl1pPr algn="l" indent="0" lvl="0" marL="0">
        <a:defRPr>
          <a:solidFill>
            <a:schemeClr val="tx1"/>
          </a:solidFill>
          <a:latin typeface="+mn-lt"/>
          <a:ea typeface="+mn-ea"/>
          <a:cs typeface="+mn-cs"/>
        </a:defRPr>
      </a:lvl1pPr>
      <a:lvl2pPr algn="l" indent="0" lvl="1" marL="457200">
        <a:defRPr>
          <a:solidFill>
            <a:schemeClr val="tx1"/>
          </a:solidFill>
          <a:latin typeface="+mn-lt"/>
          <a:ea typeface="+mn-ea"/>
          <a:cs typeface="+mn-cs"/>
        </a:defRPr>
      </a:lvl2pPr>
      <a:lvl3pPr algn="l" indent="0" lvl="2" marL="914400">
        <a:defRPr>
          <a:solidFill>
            <a:schemeClr val="tx1"/>
          </a:solidFill>
          <a:latin typeface="+mn-lt"/>
          <a:ea typeface="+mn-ea"/>
          <a:cs typeface="+mn-cs"/>
        </a:defRPr>
      </a:lvl3pPr>
      <a:lvl4pPr algn="l" indent="0" lvl="3" marL="1371600">
        <a:defRPr>
          <a:solidFill>
            <a:schemeClr val="tx1"/>
          </a:solidFill>
          <a:latin typeface="+mn-lt"/>
          <a:ea typeface="+mn-ea"/>
          <a:cs typeface="+mn-cs"/>
        </a:defRPr>
      </a:lvl4pPr>
      <a:lvl5pPr algn="l" indent="0" lvl="4" marL="1828800">
        <a:defRPr>
          <a:solidFill>
            <a:schemeClr val="tx1"/>
          </a:solidFill>
          <a:latin typeface="+mn-lt"/>
          <a:ea typeface="+mn-ea"/>
          <a:cs typeface="+mn-cs"/>
        </a:defRPr>
      </a:lvl5pPr>
      <a:lvl6pPr algn="l" indent="0" lvl="5" marL="2286000">
        <a:defRPr>
          <a:solidFill>
            <a:schemeClr val="tx1"/>
          </a:solidFill>
          <a:latin typeface="+mn-lt"/>
          <a:ea typeface="+mn-ea"/>
          <a:cs typeface="+mn-cs"/>
        </a:defRPr>
      </a:lvl6pPr>
      <a:lvl7pPr algn="l" indent="0" lvl="6" marL="2743200">
        <a:defRPr>
          <a:solidFill>
            <a:schemeClr val="tx1"/>
          </a:solidFill>
          <a:latin typeface="+mn-lt"/>
          <a:ea typeface="+mn-ea"/>
          <a:cs typeface="+mn-cs"/>
        </a:defRPr>
      </a:lvl7pPr>
      <a:lvl8pPr algn="l" indent="0" lvl="7" marL="3200400">
        <a:defRPr>
          <a:solidFill>
            <a:schemeClr val="tx1"/>
          </a:solidFill>
          <a:latin typeface="+mn-lt"/>
          <a:ea typeface="+mn-ea"/>
          <a:cs typeface="+mn-cs"/>
        </a:defRPr>
      </a:lvl8pPr>
      <a:lvl9pPr algn="l" indent="0" lvl="8" marL="3657600">
        <a:defRPr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 ?>
<Relationships xmlns="http://schemas.openxmlformats.org/package/2006/relationships">
  <Relationship Id="rId1" Target="../slideLayouts/slideLayout1.xml" Type="http://schemas.openxmlformats.org/officeDocument/2006/relationships/slideLayout"/>
</Relationships>

</file>

<file path=ppt/slides/_rels/slide10.xml.rels><?xml version="1.0" encoding="UTF-8" standalone="no" ?>
<Relationships xmlns="http://schemas.openxmlformats.org/package/2006/relationships">
  <Relationship Id="rId2" Target="../slideLayouts/slideLayout2.xml" Type="http://schemas.openxmlformats.org/officeDocument/2006/relationships/slideLayout"/>
  <Relationship Id="rId1" Target="../media/10.png" Type="http://schemas.openxmlformats.org/officeDocument/2006/relationships/image"/>
</Relationships>

</file>

<file path=ppt/slides/_rels/slide11.xml.rels><?xml version="1.0" encoding="UTF-8" standalone="no" ?>
<Relationships xmlns="http://schemas.openxmlformats.org/package/2006/relationships">
  <Relationship Id="rId1" Target="../slideLayouts/slideLayout2.xml" Type="http://schemas.openxmlformats.org/officeDocument/2006/relationships/slideLayout"/>
</Relationships>

</file>

<file path=ppt/slides/_rels/slide12.xml.rels><?xml version="1.0" encoding="UTF-8" standalone="no" ?>
<Relationships xmlns="http://schemas.openxmlformats.org/package/2006/relationships">
  <Relationship Id="rId1" Target="../slideLayouts/slideLayout2.xml" Type="http://schemas.openxmlformats.org/officeDocument/2006/relationships/slideLayout"/>
</Relationships>

</file>

<file path=ppt/slides/_rels/slide13.xml.rels><?xml version="1.0" encoding="UTF-8" standalone="no" ?>
<Relationships xmlns="http://schemas.openxmlformats.org/package/2006/relationships">
  <Relationship Id="rId3" Target="../slideLayouts/slideLayout2.xml" Type="http://schemas.openxmlformats.org/officeDocument/2006/relationships/slideLayout"/>
  <Relationship Id="rId2" Target="../media/12.png" Type="http://schemas.openxmlformats.org/officeDocument/2006/relationships/image"/>
  <Relationship Id="rId1" Target="../media/11.png" Type="http://schemas.openxmlformats.org/officeDocument/2006/relationships/image"/>
</Relationships>

</file>

<file path=ppt/slides/_rels/slide14.xml.rels><?xml version="1.0" encoding="UTF-8" standalone="no" ?>
<Relationships xmlns="http://schemas.openxmlformats.org/package/2006/relationships">
  <Relationship Id="rId1" Target="../slideLayouts/slideLayout2.xml" Type="http://schemas.openxmlformats.org/officeDocument/2006/relationships/slideLayout"/>
</Relationships>

</file>

<file path=ppt/slides/_rels/slide15.xml.rels><?xml version="1.0" encoding="UTF-8" standalone="no" ?>
<Relationships xmlns="http://schemas.openxmlformats.org/package/2006/relationships">
  <Relationship Id="rId1" Target="../slideLayouts/slideLayout2.xml" Type="http://schemas.openxmlformats.org/officeDocument/2006/relationships/slideLayout"/>
</Relationships>

</file>

<file path=ppt/slides/_rels/slide16.xml.rels><?xml version="1.0" encoding="UTF-8" standalone="no" ?>
<Relationships xmlns="http://schemas.openxmlformats.org/package/2006/relationships">
  <Relationship Id="rId1" Target="../slideLayouts/slideLayout2.xml" Type="http://schemas.openxmlformats.org/officeDocument/2006/relationships/slideLayout"/>
</Relationships>

</file>

<file path=ppt/slides/_rels/slide17.xml.rels><?xml version="1.0" encoding="UTF-8" standalone="no" ?>
<Relationships xmlns="http://schemas.openxmlformats.org/package/2006/relationships">
  <Relationship Id="rId1" Target="../slideLayouts/slideLayout2.xml" Type="http://schemas.openxmlformats.org/officeDocument/2006/relationships/slideLayout"/>
</Relationships>

</file>

<file path=ppt/slides/_rels/slide18.xml.rels><?xml version="1.0" encoding="UTF-8" standalone="no" ?>
<Relationships xmlns="http://schemas.openxmlformats.org/package/2006/relationships">
  <Relationship Id="rId4" Target="../slideLayouts/slideLayout2.xml" Type="http://schemas.openxmlformats.org/officeDocument/2006/relationships/slideLayout"/>
  <Relationship Id="rId3" Target="../media/15.png" Type="http://schemas.openxmlformats.org/officeDocument/2006/relationships/image"/>
  <Relationship Id="rId2" Target="../media/14.jpeg" Type="http://schemas.openxmlformats.org/officeDocument/2006/relationships/image"/>
  <Relationship Id="rId1" Target="../media/13.png" Type="http://schemas.openxmlformats.org/officeDocument/2006/relationships/image"/>
</Relationships>

</file>

<file path=ppt/slides/_rels/slide19.xml.rels><?xml version="1.0" encoding="UTF-8" standalone="no" ?>
<Relationships xmlns="http://schemas.openxmlformats.org/package/2006/relationships">
  <Relationship Id="rId1" Target="../slideLayouts/slideLayout2.xml" Type="http://schemas.openxmlformats.org/officeDocument/2006/relationships/slideLayout"/>
</Relationships>

</file>

<file path=ppt/slides/_rels/slide2.xml.rels><?xml version="1.0" encoding="UTF-8" standalone="no" ?>
<Relationships xmlns="http://schemas.openxmlformats.org/package/2006/relationships">
  <Relationship Id="rId1" Target="../slideLayouts/slideLayout2.xml" Type="http://schemas.openxmlformats.org/officeDocument/2006/relationships/slideLayout"/>
</Relationships>

</file>

<file path=ppt/slides/_rels/slide3.xml.rels><?xml version="1.0" encoding="UTF-8" standalone="no" ?>
<Relationships xmlns="http://schemas.openxmlformats.org/package/2006/relationships">
  <Relationship Id="rId2" Target="../slideLayouts/slideLayout2.xml" Type="http://schemas.openxmlformats.org/officeDocument/2006/relationships/slideLayout"/>
  <Relationship Id="rId1" Target="../media/4.png" Type="http://schemas.openxmlformats.org/officeDocument/2006/relationships/image"/>
</Relationships>

</file>

<file path=ppt/slides/_rels/slide4.xml.rels><?xml version="1.0" encoding="UTF-8" standalone="no" ?>
<Relationships xmlns="http://schemas.openxmlformats.org/package/2006/relationships">
  <Relationship Id="rId1" Target="../slideLayouts/slideLayout2.xml" Type="http://schemas.openxmlformats.org/officeDocument/2006/relationships/slideLayout"/>
</Relationships>

</file>

<file path=ppt/slides/_rels/slide5.xml.rels><?xml version="1.0" encoding="UTF-8" standalone="no" ?>
<Relationships xmlns="http://schemas.openxmlformats.org/package/2006/relationships">
  <Relationship Id="rId1" Target="../slideLayouts/slideLayout2.xml" Type="http://schemas.openxmlformats.org/officeDocument/2006/relationships/slideLayout"/>
</Relationships>

</file>

<file path=ppt/slides/_rels/slide6.xml.rels><?xml version="1.0" encoding="UTF-8" standalone="no" ?>
<Relationships xmlns="http://schemas.openxmlformats.org/package/2006/relationships">
  <Relationship Id="rId4" Target="../slideLayouts/slideLayout2.xml" Type="http://schemas.openxmlformats.org/officeDocument/2006/relationships/slideLayout"/>
  <Relationship Id="rId3" Target="../media/7.png" Type="http://schemas.openxmlformats.org/officeDocument/2006/relationships/image"/>
  <Relationship Id="rId2" Target="../media/6.png" Type="http://schemas.openxmlformats.org/officeDocument/2006/relationships/image"/>
  <Relationship Id="rId1" Target="../media/5.jpeg" Type="http://schemas.openxmlformats.org/officeDocument/2006/relationships/image"/>
</Relationships>

</file>

<file path=ppt/slides/_rels/slide7.xml.rels><?xml version="1.0" encoding="UTF-8" standalone="no" ?>
<Relationships xmlns="http://schemas.openxmlformats.org/package/2006/relationships">
  <Relationship Id="rId2" Target="../slideLayouts/slideLayout2.xml" Type="http://schemas.openxmlformats.org/officeDocument/2006/relationships/slideLayout"/>
  <Relationship Id="rId1" Target="../media/8.png" Type="http://schemas.openxmlformats.org/officeDocument/2006/relationships/image"/>
</Relationships>

</file>

<file path=ppt/slides/_rels/slide8.xml.rels><?xml version="1.0" encoding="UTF-8" standalone="no" ?>
<Relationships xmlns="http://schemas.openxmlformats.org/package/2006/relationships">
  <Relationship Id="rId1" Target="../slideLayouts/slideLayout2.xml" Type="http://schemas.openxmlformats.org/officeDocument/2006/relationships/slideLayout"/>
</Relationships>

</file>

<file path=ppt/slides/_rels/slide9.xml.rels><?xml version="1.0" encoding="UTF-8" standalone="no" ?>
<Relationships xmlns="http://schemas.openxmlformats.org/package/2006/relationships">
  <Relationship Id="rId2" Target="../slideLayouts/slideLayout2.xml" Type="http://schemas.openxmlformats.org/officeDocument/2006/relationships/slideLayout"/>
  <Relationship Id="rId1" Target="../media/9.png" Type="http://schemas.openxmlformats.org/officeDocument/2006/relationships/image"/>
</Relationships>

</file>

<file path=ppt/slides/slide1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4="http://schemas.microsoft.com/office/spreadsheetml/2009/9/main" xmlns:xdr="http://schemas.openxmlformats.org/drawingml/2006/spreadsheetDrawing" xmlns:xm="http://schemas.microsoft.com/office/excel/2006/main" mc:Ignorable="co co-ooxml w14 x14 w15" showMasterSp="true">
  <p:cSld name="">
    <p:spTree>
      <p:nvGrpSpPr>
        <p:cNvPr hidden="false" id="94" name="GroupShape 94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95" name="Shape 95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</a:lstStyle>
          <a:p>
            <a:pPr algn="ctr"/>
            <a:r>
              <a:rPr b="false" sz="2200">
                <a:solidFill>
                  <a:schemeClr val="tx1"/>
                </a:solidFill>
              </a:rPr>
              <a:t>Муниципальное бюджетное дошкольное образовательное учреждение</a:t>
            </a:r>
            <a:br>
              <a:rPr b="false" sz="2200">
                <a:solidFill>
                  <a:schemeClr val="tx1"/>
                </a:solidFill>
              </a:rPr>
            </a:br>
            <a:r>
              <a:rPr b="false" sz="2200">
                <a:solidFill>
                  <a:schemeClr val="tx1"/>
                </a:solidFill>
              </a:rPr>
              <a:t>«Детский сад №25»</a:t>
            </a:r>
            <a:br>
              <a:rPr sz="2800"/>
            </a:br>
            <a:br>
              <a:rPr sz="2800"/>
            </a:br>
            <a:br>
              <a:rPr sz="2800"/>
            </a:br>
            <a:r>
              <a:rPr sz="4000">
                <a:solidFill>
                  <a:schemeClr val="tx1"/>
                </a:solidFill>
              </a:rPr>
              <a:t>«</a:t>
            </a:r>
            <a:r>
              <a:rPr sz="4000">
                <a:solidFill>
                  <a:schemeClr val="tx1"/>
                </a:solidFill>
              </a:rPr>
              <a:t>Волшебные</a:t>
            </a:r>
            <a:r>
              <a:rPr sz="4000">
                <a:solidFill>
                  <a:schemeClr val="tx1"/>
                </a:solidFill>
              </a:rPr>
              <a:t> </a:t>
            </a:r>
            <a:r>
              <a:rPr sz="4000">
                <a:solidFill>
                  <a:schemeClr val="tx1"/>
                </a:solidFill>
              </a:rPr>
              <a:t>нитки</a:t>
            </a:r>
            <a:r>
              <a:rPr sz="4000">
                <a:solidFill>
                  <a:schemeClr val="tx1"/>
                </a:solidFill>
              </a:rPr>
              <a:t>»</a:t>
            </a:r>
            <a:br>
              <a:rPr>
                <a:solidFill>
                  <a:schemeClr val="tx1"/>
                </a:solidFill>
              </a:rPr>
            </a:br>
            <a:r>
              <a:rPr>
                <a:solidFill>
                  <a:schemeClr val="tx1"/>
                </a:solidFill>
              </a:rPr>
              <a:t> </a:t>
            </a:r>
            <a:r>
              <a:rPr sz="3100">
                <a:solidFill>
                  <a:schemeClr val="tx1"/>
                </a:solidFill>
              </a:rPr>
              <a:t>(авторское </a:t>
            </a:r>
            <a:r>
              <a:rPr sz="3100">
                <a:solidFill>
                  <a:schemeClr val="tx1"/>
                </a:solidFill>
              </a:rPr>
              <a:t>наглядное учебное </a:t>
            </a:r>
            <a:r>
              <a:rPr sz="3100">
                <a:solidFill>
                  <a:schemeClr val="tx1"/>
                </a:solidFill>
              </a:rPr>
              <a:t>пособие)</a:t>
            </a:r>
            <a:br>
              <a:rPr sz="3100"/>
            </a:br>
            <a:endParaRPr sz="3100"/>
          </a:p>
        </p:txBody>
      </p:sp>
      <p:sp>
        <p:nvSpPr>
          <p:cNvPr hidden="false" id="96" name="Shape 96"/>
          <p:cNvSpPr txBox="true"/>
          <p:nvPr isPhoto="false">
            <p:ph idx="1" type="subTitle"/>
          </p:nvPr>
        </p:nvSpPr>
        <p:spPr>
          <a:xfrm flipH="false" flipV="false" rot="0">
            <a:off x="685800" y="3611607"/>
            <a:ext cx="7772400" cy="2193657"/>
          </a:xfrm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</a:lstStyle>
          <a:p>
            <a:r>
              <a:rPr>
                <a:solidFill>
                  <a:schemeClr val="tx1"/>
                </a:solidFill>
              </a:rPr>
              <a:t>Разработала</a:t>
            </a:r>
            <a:r>
              <a:rPr>
                <a:solidFill>
                  <a:schemeClr val="tx1"/>
                </a:solidFill>
              </a:rPr>
              <a:t>:</a:t>
            </a:r>
            <a:r>
              <a:rPr>
                <a:solidFill>
                  <a:schemeClr val="tx1"/>
                </a:solidFill>
              </a:rPr>
              <a:t>воспитатель </a:t>
            </a:r>
            <a:endParaRPr>
              <a:solidFill>
                <a:schemeClr val="tx1"/>
              </a:solidFill>
            </a:endParaRPr>
          </a:p>
          <a:p>
            <a:r>
              <a:rPr>
                <a:solidFill>
                  <a:schemeClr val="tx1"/>
                </a:solidFill>
              </a:rPr>
              <a:t> </a:t>
            </a:r>
            <a:r>
              <a:rPr>
                <a:solidFill>
                  <a:schemeClr val="tx1"/>
                </a:solidFill>
              </a:rPr>
              <a:t>Дочкина</a:t>
            </a:r>
            <a:r>
              <a:rPr>
                <a:solidFill>
                  <a:schemeClr val="tx1"/>
                </a:solidFill>
              </a:rPr>
              <a:t> </a:t>
            </a:r>
            <a:r>
              <a:rPr>
                <a:solidFill>
                  <a:schemeClr val="tx1"/>
                </a:solidFill>
              </a:rPr>
              <a:t>В</a:t>
            </a:r>
            <a:r>
              <a:rPr>
                <a:solidFill>
                  <a:schemeClr val="tx1"/>
                </a:solidFill>
              </a:rPr>
              <a:t>ера </a:t>
            </a:r>
            <a:r>
              <a:rPr>
                <a:solidFill>
                  <a:schemeClr val="tx1"/>
                </a:solidFill>
              </a:rPr>
              <a:t>А</a:t>
            </a:r>
            <a:r>
              <a:rPr>
                <a:solidFill>
                  <a:schemeClr val="tx1"/>
                </a:solidFill>
              </a:rPr>
              <a:t>лексеевна</a:t>
            </a:r>
            <a:endParaRPr>
              <a:solidFill>
                <a:schemeClr val="tx1"/>
              </a:solidFill>
            </a:endParaRPr>
          </a:p>
          <a:p>
            <a:pPr algn="ctr"/>
            <a:endParaRPr sz="1600">
              <a:solidFill>
                <a:schemeClr val="tx1"/>
              </a:solidFill>
            </a:endParaRPr>
          </a:p>
          <a:p>
            <a:pPr algn="ctr"/>
            <a:r>
              <a:rPr sz="1600">
                <a:solidFill>
                  <a:schemeClr val="tx1"/>
                </a:solidFill>
              </a:rPr>
              <a:t>Северск -2023</a:t>
            </a:r>
            <a:r>
              <a:rPr sz="1600">
                <a:solidFill>
                  <a:schemeClr val="tx1"/>
                </a:solidFill>
              </a:rPr>
              <a:t> </a:t>
            </a:r>
            <a:endParaRPr sz="1600">
              <a:solidFill>
                <a:schemeClr val="tx1"/>
              </a:solidFill>
            </a:endParaRPr>
          </a:p>
        </p:txBody>
      </p:sp>
    </p:spTree>
  </p:cSld>
</p:sld>
</file>

<file path=ppt/slides/slide10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4="http://schemas.microsoft.com/office/spreadsheetml/2009/9/main" xmlns:xdr="http://schemas.openxmlformats.org/drawingml/2006/spreadsheetDrawing" xmlns:xm="http://schemas.microsoft.com/office/excel/2006/main" mc:Ignorable="co co-ooxml w14 x14 w15" showMasterSp="true">
  <p:cSld name="">
    <p:spTree>
      <p:nvGrpSpPr>
        <p:cNvPr hidden="false" id="129" name="GroupShape 129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30" name="Shape 130"/>
          <p:cNvSpPr txBox="true"/>
          <p:nvPr isPhoto="false">
            <p:ph idx="1" type="body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>
              <a:buNone/>
            </a:pPr>
            <a:r>
              <a:t>МАТЕРИАЛ:</a:t>
            </a:r>
          </a:p>
          <a:p>
            <a:pPr lvl="0"/>
            <a:r>
              <a:t>Вязаные</a:t>
            </a:r>
            <a:r>
              <a:t> </a:t>
            </a:r>
            <a:r>
              <a:t>косички</a:t>
            </a:r>
            <a:r>
              <a:t> </a:t>
            </a:r>
            <a:r>
              <a:t>из</a:t>
            </a:r>
            <a:r>
              <a:t> </a:t>
            </a:r>
            <a:r>
              <a:t>ниток</a:t>
            </a:r>
            <a:r>
              <a:t>  </a:t>
            </a:r>
            <a:r>
              <a:t>различной</a:t>
            </a:r>
            <a:r>
              <a:t> </a:t>
            </a:r>
            <a:r>
              <a:t>длины</a:t>
            </a:r>
            <a:r>
              <a:t> и </a:t>
            </a:r>
            <a:r>
              <a:t>цвет</a:t>
            </a:r>
            <a:r>
              <a:t>а</a:t>
            </a:r>
          </a:p>
          <a:p>
            <a:pPr lvl="0"/>
            <a:r>
              <a:t>Кубик</a:t>
            </a:r>
            <a:r>
              <a:t> </a:t>
            </a:r>
            <a:r>
              <a:t>игральный</a:t>
            </a:r>
            <a:r>
              <a:t> </a:t>
            </a:r>
            <a:r>
              <a:t>самодельны</a:t>
            </a:r>
            <a:r>
              <a:t>й</a:t>
            </a:r>
          </a:p>
        </p:txBody>
      </p:sp>
      <p:sp>
        <p:nvSpPr>
          <p:cNvPr hidden="false" id="131" name="Shape 131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3 игра «Ходилка-бродилка»</a:t>
            </a:r>
          </a:p>
        </p:txBody>
      </p:sp>
      <p:pic>
        <p:nvPicPr>
          <p:cNvPr hidden="false" id="133" name="Picture 133"/>
          <p:cNvPicPr preferRelativeResize="true"/>
          <p:nvPr isPhoto="false"/>
        </p:nvPicPr>
        <p:blipFill>
          <a:blip r:embed="rId1"/>
          <a:srcRect b="18500" l="13972" r="13382" t="12201"/>
          <a:stretch/>
        </p:blipFill>
        <p:spPr>
          <a:xfrm flipH="false" flipV="false" rot="0">
            <a:off x="3923928" y="3573016"/>
            <a:ext cx="4831082" cy="2592288"/>
          </a:xfrm>
          <a:prstGeom prst="rect">
            <a:avLst/>
          </a:prstGeom>
          <a:ln w="9525">
            <a:noFill/>
            <a:headEnd len="med" type="none" w="med"/>
            <a:tailEnd len="med" type="none" w="med"/>
          </a:ln>
        </p:spPr>
      </p:pic>
    </p:spTree>
  </p:cSld>
</p:sld>
</file>

<file path=ppt/slides/slide11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4="http://schemas.microsoft.com/office/spreadsheetml/2009/9/main" xmlns:xdr="http://schemas.openxmlformats.org/drawingml/2006/spreadsheetDrawing" xmlns:xm="http://schemas.microsoft.com/office/excel/2006/main" mc:Ignorable="co co-ooxml w14 x14 w15" showMasterSp="true">
  <p:cSld name="">
    <p:spTree>
      <p:nvGrpSpPr>
        <p:cNvPr hidden="false" id="134" name="GroupShape 134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35" name="Shape 135"/>
          <p:cNvSpPr txBox="true"/>
          <p:nvPr isPhoto="false">
            <p:ph idx="1" type="body"/>
          </p:nvPr>
        </p:nvSpPr>
        <p:spPr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</a:lstStyle>
          <a:p>
            <a:pPr>
              <a:buNone/>
            </a:pPr>
            <a:r>
              <a:rPr sz="2400">
                <a:latin typeface="Times New Roman"/>
                <a:ea typeface="Times New Roman"/>
                <a:cs typeface="Times New Roman"/>
              </a:rPr>
              <a:t>Создание разных игральных кубиков</a:t>
            </a:r>
            <a:r>
              <a:rPr sz="2400">
                <a:latin typeface="Times New Roman"/>
                <a:ea typeface="Times New Roman"/>
                <a:cs typeface="Times New Roman"/>
              </a:rPr>
              <a:t>:</a:t>
            </a:r>
            <a:endParaRPr sz="2400">
              <a:latin typeface="Times New Roman"/>
              <a:ea typeface="Times New Roman"/>
              <a:cs typeface="Times New Roman"/>
            </a:endParaRPr>
          </a:p>
          <a:p>
            <a:r>
              <a:rPr sz="2400">
                <a:latin typeface="Times New Roman"/>
                <a:ea typeface="Times New Roman"/>
                <a:cs typeface="Times New Roman"/>
              </a:rPr>
              <a:t>1</a:t>
            </a:r>
            <a:r>
              <a:rPr sz="2400">
                <a:latin typeface="Times New Roman"/>
                <a:ea typeface="Times New Roman"/>
                <a:cs typeface="Times New Roman"/>
              </a:rPr>
              <a:t>кубик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-</a:t>
            </a:r>
            <a:r>
              <a:rPr sz="2400">
                <a:latin typeface="Times New Roman"/>
                <a:ea typeface="Times New Roman"/>
                <a:cs typeface="Times New Roman"/>
              </a:rPr>
              <a:t>на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каждую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сторону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кубика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клеим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по одной </a:t>
            </a:r>
            <a:r>
              <a:rPr sz="2400">
                <a:latin typeface="Times New Roman"/>
                <a:ea typeface="Times New Roman"/>
                <a:cs typeface="Times New Roman"/>
              </a:rPr>
              <a:t>геометрическ</a:t>
            </a:r>
            <a:r>
              <a:rPr sz="2400">
                <a:latin typeface="Times New Roman"/>
                <a:ea typeface="Times New Roman"/>
                <a:cs typeface="Times New Roman"/>
              </a:rPr>
              <a:t>ой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фигур</a:t>
            </a:r>
            <a:r>
              <a:rPr sz="2400">
                <a:latin typeface="Times New Roman"/>
                <a:ea typeface="Times New Roman"/>
                <a:cs typeface="Times New Roman"/>
              </a:rPr>
              <a:t>е без цвета</a:t>
            </a:r>
            <a:endParaRPr sz="2400">
              <a:latin typeface="Times New Roman"/>
              <a:ea typeface="Times New Roman"/>
              <a:cs typeface="Times New Roman"/>
            </a:endParaRPr>
          </a:p>
          <a:p>
            <a:r>
              <a:rPr sz="2400">
                <a:latin typeface="Times New Roman"/>
                <a:ea typeface="Times New Roman"/>
                <a:cs typeface="Times New Roman"/>
              </a:rPr>
              <a:t>2кубик-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на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каждую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сторону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кубика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клеим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изученные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геометрические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фигуры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разных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цветов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endParaRPr sz="2400">
              <a:latin typeface="Times New Roman"/>
              <a:ea typeface="Times New Roman"/>
              <a:cs typeface="Times New Roman"/>
            </a:endParaRPr>
          </a:p>
          <a:p>
            <a:r>
              <a:rPr sz="2400">
                <a:latin typeface="Times New Roman"/>
                <a:ea typeface="Times New Roman"/>
                <a:cs typeface="Times New Roman"/>
              </a:rPr>
              <a:t>3кубик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-</a:t>
            </a:r>
            <a:r>
              <a:rPr sz="2400">
                <a:latin typeface="Times New Roman"/>
                <a:ea typeface="Times New Roman"/>
                <a:cs typeface="Times New Roman"/>
              </a:rPr>
              <a:t>на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грани </a:t>
            </a:r>
            <a:r>
              <a:rPr sz="2400">
                <a:latin typeface="Times New Roman"/>
                <a:ea typeface="Times New Roman"/>
                <a:cs typeface="Times New Roman"/>
              </a:rPr>
              <a:t>кубик</a:t>
            </a:r>
            <a:r>
              <a:rPr sz="2400">
                <a:latin typeface="Times New Roman"/>
                <a:ea typeface="Times New Roman"/>
                <a:cs typeface="Times New Roman"/>
              </a:rPr>
              <a:t>а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на</a:t>
            </a:r>
            <a:r>
              <a:rPr sz="2400">
                <a:latin typeface="Times New Roman"/>
                <a:ea typeface="Times New Roman"/>
                <a:cs typeface="Times New Roman"/>
              </a:rPr>
              <a:t>клеи</a:t>
            </a:r>
            <a:r>
              <a:rPr sz="2400">
                <a:latin typeface="Times New Roman"/>
                <a:ea typeface="Times New Roman"/>
                <a:cs typeface="Times New Roman"/>
              </a:rPr>
              <a:t>вае</a:t>
            </a:r>
            <a:r>
              <a:rPr sz="2400">
                <a:latin typeface="Times New Roman"/>
                <a:ea typeface="Times New Roman"/>
                <a:cs typeface="Times New Roman"/>
              </a:rPr>
              <a:t>м </a:t>
            </a:r>
            <a:r>
              <a:rPr sz="2400">
                <a:latin typeface="Times New Roman"/>
                <a:ea typeface="Times New Roman"/>
                <a:cs typeface="Times New Roman"/>
              </a:rPr>
              <a:t>разноцветные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кружки</a:t>
            </a:r>
            <a:r>
              <a:rPr sz="2400">
                <a:latin typeface="Times New Roman"/>
                <a:ea typeface="Times New Roman"/>
                <a:cs typeface="Times New Roman"/>
              </a:rPr>
              <a:t>  (для ясельных групп)</a:t>
            </a:r>
            <a:endParaRPr sz="2400">
              <a:latin typeface="Times New Roman"/>
              <a:ea typeface="Times New Roman"/>
              <a:cs typeface="Times New Roman"/>
            </a:endParaRPr>
          </a:p>
          <a:p>
            <a:r>
              <a:rPr sz="2400">
                <a:latin typeface="Times New Roman"/>
                <a:ea typeface="Times New Roman"/>
                <a:cs typeface="Times New Roman"/>
              </a:rPr>
              <a:t>4 кубик –обычная игральная  </a:t>
            </a:r>
            <a:r>
              <a:rPr sz="2400">
                <a:latin typeface="Times New Roman"/>
                <a:ea typeface="Times New Roman"/>
                <a:cs typeface="Times New Roman"/>
              </a:rPr>
              <a:t>разметкаот</a:t>
            </a:r>
            <a:r>
              <a:rPr sz="2400">
                <a:latin typeface="Times New Roman"/>
                <a:ea typeface="Times New Roman"/>
                <a:cs typeface="Times New Roman"/>
              </a:rPr>
              <a:t> одного до шести </a:t>
            </a:r>
            <a:r>
              <a:rPr sz="2400">
                <a:latin typeface="Times New Roman"/>
                <a:ea typeface="Times New Roman"/>
                <a:cs typeface="Times New Roman"/>
              </a:rPr>
              <a:t>	</a:t>
            </a:r>
            <a:endParaRPr sz="240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hidden="false" id="136" name="Shape 136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</a:lstStyle>
          <a:p>
            <a:pPr algn="ctr"/>
            <a:r>
              <a:rPr sz="28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Подготовительный</a:t>
            </a:r>
            <a:r>
              <a:rPr sz="28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8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этап</a:t>
            </a:r>
            <a:r>
              <a:rPr sz="28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sz="280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</p:cSld>
</p:sld>
</file>

<file path=ppt/slides/slide12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4="http://schemas.microsoft.com/office/spreadsheetml/2009/9/main" xmlns:xdr="http://schemas.openxmlformats.org/drawingml/2006/spreadsheetDrawing" xmlns:xm="http://schemas.microsoft.com/office/excel/2006/main" mc:Ignorable="co co-ooxml w14 x14 w15" showMasterSp="true">
  <p:cSld name="">
    <p:spTree>
      <p:nvGrpSpPr>
        <p:cNvPr hidden="false" id="137" name="GroupShape 137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38" name="Shape 138"/>
          <p:cNvSpPr txBox="true"/>
          <p:nvPr isPhoto="false">
            <p:ph idx="1" type="body"/>
          </p:nvPr>
        </p:nvSpPr>
        <p:spPr>
          <a:xfrm flipH="false" flipV="false" rot="0">
            <a:off x="179512" y="476672"/>
            <a:ext cx="8856984" cy="5328592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pPr algn="ctr">
              <a:buNone/>
            </a:pPr>
            <a:r>
              <a:rPr b="true" sz="2800">
                <a:latin typeface="Times New Roman"/>
                <a:ea typeface="Times New Roman"/>
                <a:cs typeface="Times New Roman"/>
              </a:rPr>
              <a:t>ХОД ИГРЫ</a:t>
            </a:r>
            <a:endParaRPr b="true" sz="2800">
              <a:latin typeface="Times New Roman"/>
              <a:ea typeface="Times New Roman"/>
              <a:cs typeface="Times New Roman"/>
            </a:endParaRPr>
          </a:p>
          <a:p>
            <a:r>
              <a:rPr sz="2400">
                <a:latin typeface="Times New Roman"/>
                <a:ea typeface="Times New Roman"/>
                <a:cs typeface="Times New Roman"/>
              </a:rPr>
              <a:t>Предл</a:t>
            </a:r>
            <a:r>
              <a:rPr sz="2400">
                <a:latin typeface="Times New Roman"/>
                <a:ea typeface="Times New Roman"/>
                <a:cs typeface="Times New Roman"/>
              </a:rPr>
              <a:t>а</a:t>
            </a:r>
            <a:r>
              <a:rPr sz="2400">
                <a:latin typeface="Times New Roman"/>
                <a:ea typeface="Times New Roman"/>
                <a:cs typeface="Times New Roman"/>
              </a:rPr>
              <a:t>гаем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воспитанникам </a:t>
            </a:r>
            <a:r>
              <a:rPr sz="2400">
                <a:latin typeface="Times New Roman"/>
                <a:ea typeface="Times New Roman"/>
                <a:cs typeface="Times New Roman"/>
              </a:rPr>
              <a:t>от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4 </a:t>
            </a:r>
            <a:r>
              <a:rPr sz="2400">
                <a:latin typeface="Times New Roman"/>
                <a:ea typeface="Times New Roman"/>
                <a:cs typeface="Times New Roman"/>
              </a:rPr>
              <a:t>лет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взять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нитки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из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коробки</a:t>
            </a:r>
            <a:r>
              <a:rPr sz="2400">
                <a:latin typeface="Times New Roman"/>
                <a:ea typeface="Times New Roman"/>
                <a:cs typeface="Times New Roman"/>
              </a:rPr>
              <a:t> и </a:t>
            </a:r>
            <a:r>
              <a:rPr sz="2400">
                <a:latin typeface="Times New Roman"/>
                <a:ea typeface="Times New Roman"/>
                <a:cs typeface="Times New Roman"/>
              </a:rPr>
              <a:t>вы</a:t>
            </a:r>
            <a:r>
              <a:rPr sz="2400">
                <a:latin typeface="Times New Roman"/>
                <a:ea typeface="Times New Roman"/>
                <a:cs typeface="Times New Roman"/>
              </a:rPr>
              <a:t>ложить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игровое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поле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по желанию из геометрических фигур или любых предметов</a:t>
            </a:r>
            <a:r>
              <a:rPr sz="2400">
                <a:latin typeface="Times New Roman"/>
                <a:ea typeface="Times New Roman"/>
                <a:cs typeface="Times New Roman"/>
              </a:rPr>
              <a:t>. </a:t>
            </a:r>
            <a:r>
              <a:rPr sz="2400">
                <a:latin typeface="Times New Roman"/>
                <a:ea typeface="Times New Roman"/>
                <a:cs typeface="Times New Roman"/>
              </a:rPr>
              <a:t>Затем,когда</a:t>
            </a:r>
            <a:r>
              <a:rPr sz="2400">
                <a:latin typeface="Times New Roman"/>
                <a:ea typeface="Times New Roman"/>
                <a:cs typeface="Times New Roman"/>
              </a:rPr>
              <a:t>  </a:t>
            </a:r>
            <a:r>
              <a:rPr sz="2400">
                <a:latin typeface="Times New Roman"/>
                <a:ea typeface="Times New Roman"/>
                <a:cs typeface="Times New Roman"/>
              </a:rPr>
              <a:t>дети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сделали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себе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игровое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поле</a:t>
            </a:r>
            <a:r>
              <a:rPr sz="2400">
                <a:latin typeface="Times New Roman"/>
                <a:ea typeface="Times New Roman"/>
                <a:cs typeface="Times New Roman"/>
              </a:rPr>
              <a:t>, </a:t>
            </a:r>
            <a:r>
              <a:rPr sz="2400">
                <a:latin typeface="Times New Roman"/>
                <a:ea typeface="Times New Roman"/>
                <a:cs typeface="Times New Roman"/>
              </a:rPr>
              <a:t>они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становятся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пешками</a:t>
            </a:r>
            <a:r>
              <a:rPr sz="2400">
                <a:latin typeface="Times New Roman"/>
                <a:ea typeface="Times New Roman"/>
                <a:cs typeface="Times New Roman"/>
              </a:rPr>
              <a:t> и </a:t>
            </a:r>
            <a:r>
              <a:rPr sz="2400">
                <a:latin typeface="Times New Roman"/>
                <a:ea typeface="Times New Roman"/>
                <a:cs typeface="Times New Roman"/>
              </a:rPr>
              <a:t>выстраиваются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друг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за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другом</a:t>
            </a:r>
            <a:r>
              <a:rPr sz="2400">
                <a:latin typeface="Times New Roman"/>
                <a:ea typeface="Times New Roman"/>
                <a:cs typeface="Times New Roman"/>
              </a:rPr>
              <a:t> у </a:t>
            </a:r>
            <a:r>
              <a:rPr sz="2400">
                <a:latin typeface="Times New Roman"/>
                <a:ea typeface="Times New Roman"/>
                <a:cs typeface="Times New Roman"/>
              </a:rPr>
              <a:t>начальной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клетки</a:t>
            </a:r>
            <a:r>
              <a:rPr sz="2400">
                <a:latin typeface="Times New Roman"/>
                <a:ea typeface="Times New Roman"/>
                <a:cs typeface="Times New Roman"/>
              </a:rPr>
              <a:t> «СТАРТ». </a:t>
            </a:r>
            <a:r>
              <a:rPr sz="2400">
                <a:latin typeface="Times New Roman"/>
                <a:ea typeface="Times New Roman"/>
                <a:cs typeface="Times New Roman"/>
              </a:rPr>
              <a:t>По </a:t>
            </a:r>
            <a:r>
              <a:rPr sz="2400">
                <a:latin typeface="Times New Roman"/>
                <a:ea typeface="Times New Roman"/>
                <a:cs typeface="Times New Roman"/>
              </a:rPr>
              <a:t>очереди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каждый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из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детей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бросает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кубик</a:t>
            </a:r>
            <a:r>
              <a:rPr sz="2400">
                <a:latin typeface="Times New Roman"/>
                <a:ea typeface="Times New Roman"/>
                <a:cs typeface="Times New Roman"/>
              </a:rPr>
              <a:t> и </a:t>
            </a:r>
            <a:r>
              <a:rPr sz="2400">
                <a:latin typeface="Times New Roman"/>
                <a:ea typeface="Times New Roman"/>
                <a:cs typeface="Times New Roman"/>
              </a:rPr>
              <a:t>про</a:t>
            </a:r>
            <a:r>
              <a:rPr sz="2400">
                <a:latin typeface="Times New Roman"/>
                <a:ea typeface="Times New Roman"/>
                <a:cs typeface="Times New Roman"/>
              </a:rPr>
              <a:t>ходит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на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то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количество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клеток</a:t>
            </a:r>
            <a:r>
              <a:rPr sz="2400">
                <a:latin typeface="Times New Roman"/>
                <a:ea typeface="Times New Roman"/>
                <a:cs typeface="Times New Roman"/>
              </a:rPr>
              <a:t>, </a:t>
            </a:r>
            <a:r>
              <a:rPr sz="2400">
                <a:latin typeface="Times New Roman"/>
                <a:ea typeface="Times New Roman"/>
                <a:cs typeface="Times New Roman"/>
              </a:rPr>
              <a:t>которое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ему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выпало</a:t>
            </a:r>
            <a:r>
              <a:rPr sz="2400">
                <a:latin typeface="Times New Roman"/>
                <a:ea typeface="Times New Roman"/>
                <a:cs typeface="Times New Roman"/>
              </a:rPr>
              <a:t>.</a:t>
            </a:r>
            <a:endParaRPr sz="2400">
              <a:latin typeface="Times New Roman"/>
              <a:ea typeface="Times New Roman"/>
              <a:cs typeface="Times New Roman"/>
            </a:endParaRPr>
          </a:p>
          <a:p>
            <a:r>
              <a:rPr sz="2400">
                <a:latin typeface="Times New Roman"/>
                <a:ea typeface="Times New Roman"/>
                <a:cs typeface="Times New Roman"/>
              </a:rPr>
              <a:t>Игру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можно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усложнить</a:t>
            </a:r>
            <a:r>
              <a:rPr sz="2400">
                <a:latin typeface="Times New Roman"/>
                <a:ea typeface="Times New Roman"/>
                <a:cs typeface="Times New Roman"/>
              </a:rPr>
              <a:t>. </a:t>
            </a:r>
            <a:r>
              <a:rPr sz="2400">
                <a:latin typeface="Times New Roman"/>
                <a:ea typeface="Times New Roman"/>
                <a:cs typeface="Times New Roman"/>
              </a:rPr>
              <a:t>Предложить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детям</a:t>
            </a:r>
            <a:r>
              <a:rPr sz="2400">
                <a:latin typeface="Times New Roman"/>
                <a:ea typeface="Times New Roman"/>
                <a:cs typeface="Times New Roman"/>
              </a:rPr>
              <a:t>  </a:t>
            </a:r>
            <a:r>
              <a:rPr sz="2400">
                <a:latin typeface="Times New Roman"/>
                <a:ea typeface="Times New Roman"/>
                <a:cs typeface="Times New Roman"/>
              </a:rPr>
              <a:t>выложить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из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ниток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геометрические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фигуры</a:t>
            </a:r>
            <a:r>
              <a:rPr sz="2400">
                <a:latin typeface="Times New Roman"/>
                <a:ea typeface="Times New Roman"/>
                <a:cs typeface="Times New Roman"/>
              </a:rPr>
              <a:t>,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которые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они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уже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изучили</a:t>
            </a:r>
            <a:r>
              <a:rPr sz="2400">
                <a:latin typeface="Times New Roman"/>
                <a:ea typeface="Times New Roman"/>
                <a:cs typeface="Times New Roman"/>
              </a:rPr>
              <a:t>.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Б</a:t>
            </a:r>
            <a:r>
              <a:rPr sz="2400">
                <a:latin typeface="Times New Roman"/>
                <a:ea typeface="Times New Roman"/>
                <a:cs typeface="Times New Roman"/>
              </a:rPr>
              <a:t>рос</a:t>
            </a:r>
            <a:r>
              <a:rPr sz="2400">
                <a:latin typeface="Times New Roman"/>
                <a:ea typeface="Times New Roman"/>
                <a:cs typeface="Times New Roman"/>
              </a:rPr>
              <a:t>ив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кубик</a:t>
            </a:r>
            <a:r>
              <a:rPr sz="2400">
                <a:latin typeface="Times New Roman"/>
                <a:ea typeface="Times New Roman"/>
                <a:cs typeface="Times New Roman"/>
              </a:rPr>
              <a:t>, </a:t>
            </a:r>
            <a:r>
              <a:rPr sz="2400">
                <a:latin typeface="Times New Roman"/>
                <a:ea typeface="Times New Roman"/>
                <a:cs typeface="Times New Roman"/>
              </a:rPr>
              <a:t>встать на ту клетку, </a:t>
            </a:r>
            <a:r>
              <a:rPr sz="2400">
                <a:latin typeface="Times New Roman"/>
                <a:ea typeface="Times New Roman"/>
                <a:cs typeface="Times New Roman"/>
              </a:rPr>
              <a:t>как</a:t>
            </a:r>
            <a:r>
              <a:rPr sz="2400">
                <a:latin typeface="Times New Roman"/>
                <a:ea typeface="Times New Roman"/>
                <a:cs typeface="Times New Roman"/>
              </a:rPr>
              <a:t>ая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геометрическ</a:t>
            </a:r>
            <a:r>
              <a:rPr sz="2400">
                <a:latin typeface="Times New Roman"/>
                <a:ea typeface="Times New Roman"/>
                <a:cs typeface="Times New Roman"/>
              </a:rPr>
              <a:t>ая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фигур</a:t>
            </a:r>
            <a:r>
              <a:rPr sz="2400">
                <a:latin typeface="Times New Roman"/>
                <a:ea typeface="Times New Roman"/>
                <a:cs typeface="Times New Roman"/>
              </a:rPr>
              <a:t>а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выпала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оказалась на грани кубика. Геометрические фигуры можно сделать цветными. </a:t>
            </a:r>
            <a:r>
              <a:rPr sz="2400">
                <a:latin typeface="Times New Roman"/>
                <a:ea typeface="Times New Roman"/>
                <a:cs typeface="Times New Roman"/>
              </a:rPr>
              <a:t>Для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детей</a:t>
            </a:r>
            <a:r>
              <a:rPr sz="2400">
                <a:latin typeface="Times New Roman"/>
                <a:ea typeface="Times New Roman"/>
                <a:cs typeface="Times New Roman"/>
              </a:rPr>
              <a:t> младшего возраста</a:t>
            </a:r>
            <a:r>
              <a:rPr sz="2400">
                <a:latin typeface="Times New Roman"/>
                <a:ea typeface="Times New Roman"/>
                <a:cs typeface="Times New Roman"/>
              </a:rPr>
              <a:t>, </a:t>
            </a:r>
            <a:r>
              <a:rPr sz="2400">
                <a:latin typeface="Times New Roman"/>
                <a:ea typeface="Times New Roman"/>
                <a:cs typeface="Times New Roman"/>
              </a:rPr>
              <a:t>мы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вы</a:t>
            </a:r>
            <a:r>
              <a:rPr sz="2400">
                <a:latin typeface="Times New Roman"/>
                <a:ea typeface="Times New Roman"/>
                <a:cs typeface="Times New Roman"/>
              </a:rPr>
              <a:t>кладываем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игровое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поле</a:t>
            </a:r>
            <a:r>
              <a:rPr sz="2400">
                <a:latin typeface="Times New Roman"/>
                <a:ea typeface="Times New Roman"/>
                <a:cs typeface="Times New Roman"/>
              </a:rPr>
              <a:t> совместно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и </a:t>
            </a:r>
            <a:r>
              <a:rPr sz="2400">
                <a:latin typeface="Times New Roman"/>
                <a:ea typeface="Times New Roman"/>
                <a:cs typeface="Times New Roman"/>
              </a:rPr>
              <a:t>бросаем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цветной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кубик</a:t>
            </a:r>
            <a:r>
              <a:rPr sz="2400">
                <a:latin typeface="Times New Roman"/>
                <a:ea typeface="Times New Roman"/>
                <a:cs typeface="Times New Roman"/>
              </a:rPr>
              <a:t>, </a:t>
            </a:r>
            <a:r>
              <a:rPr sz="2400">
                <a:latin typeface="Times New Roman"/>
                <a:ea typeface="Times New Roman"/>
                <a:cs typeface="Times New Roman"/>
              </a:rPr>
              <a:t>а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ребенок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ищет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необходимый предмет </a:t>
            </a:r>
            <a:r>
              <a:rPr sz="2400">
                <a:latin typeface="Times New Roman"/>
                <a:ea typeface="Times New Roman"/>
                <a:cs typeface="Times New Roman"/>
              </a:rPr>
              <a:t>с </a:t>
            </a:r>
            <a:r>
              <a:rPr sz="2400">
                <a:latin typeface="Times New Roman"/>
                <a:ea typeface="Times New Roman"/>
                <a:cs typeface="Times New Roman"/>
              </a:rPr>
              <a:t>тем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цветом</a:t>
            </a:r>
            <a:r>
              <a:rPr sz="2400">
                <a:latin typeface="Times New Roman"/>
                <a:ea typeface="Times New Roman"/>
                <a:cs typeface="Times New Roman"/>
              </a:rPr>
              <a:t>, 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который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ему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выпал</a:t>
            </a:r>
            <a:r>
              <a:rPr sz="2400">
                <a:latin typeface="Times New Roman"/>
                <a:ea typeface="Times New Roman"/>
                <a:cs typeface="Times New Roman"/>
              </a:rPr>
              <a:t>.</a:t>
            </a:r>
            <a:endParaRPr sz="2400">
              <a:latin typeface="Times New Roman"/>
              <a:ea typeface="Times New Roman"/>
              <a:cs typeface="Times New Roman"/>
            </a:endParaRPr>
          </a:p>
        </p:txBody>
      </p:sp>
    </p:spTree>
  </p:cSld>
</p:sld>
</file>

<file path=ppt/slides/slide13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4="http://schemas.microsoft.com/office/spreadsheetml/2009/9/main" xmlns:xdr="http://schemas.openxmlformats.org/drawingml/2006/spreadsheetDrawing" xmlns:xm="http://schemas.microsoft.com/office/excel/2006/main" mc:Ignorable="co co-ooxml w14 x14 w15" showMasterSp="true">
  <p:cSld name="">
    <p:spTree>
      <p:nvGrpSpPr>
        <p:cNvPr hidden="false" id="139" name="GroupShape 139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141" name="Picture 141"/>
          <p:cNvPicPr preferRelativeResize="true"/>
          <p:nvPr isPhoto="false"/>
        </p:nvPicPr>
        <p:blipFill>
          <a:blip r:embed="rId1"/>
          <a:srcRect b="40949" l="20672" r="33260" t="14300"/>
          <a:stretch/>
        </p:blipFill>
        <p:spPr>
          <a:xfrm flipH="false" flipV="false" rot="0">
            <a:off x="3995936" y="2492896"/>
            <a:ext cx="4608512" cy="3563213"/>
          </a:xfrm>
          <a:prstGeom prst="rect">
            <a:avLst/>
          </a:prstGeom>
          <a:ln w="9525">
            <a:noFill/>
            <a:headEnd len="med" type="none" w="med"/>
            <a:tailEnd len="med" type="none" w="med"/>
          </a:ln>
        </p:spPr>
      </p:pic>
      <p:pic>
        <p:nvPicPr>
          <p:cNvPr hidden="false" id="143" name="Picture 143"/>
          <p:cNvPicPr preferRelativeResize="true"/>
          <p:nvPr isPhoto="false">
            <p:ph idx="1" type="body"/>
          </p:nvPr>
        </p:nvPicPr>
        <p:blipFill>
          <a:blip r:embed="rId2"/>
          <a:srcRect b="17187" l="29533" r="32996" t="11218"/>
          <a:stretch/>
        </p:blipFill>
        <p:spPr>
          <a:xfrm flipH="false" flipV="false" rot="0">
            <a:off x="467544" y="260648"/>
            <a:ext cx="2930407" cy="3526251"/>
          </a:xfrm>
          <a:prstGeom prst="rect">
            <a:avLst/>
          </a:prstGeom>
          <a:ln w="9525">
            <a:noFill/>
            <a:headEnd len="med" type="none" w="med"/>
            <a:tailEnd len="med" type="none" w="med"/>
          </a:ln>
        </p:spPr>
      </p:pic>
    </p:spTree>
  </p:cSld>
</p:sld>
</file>

<file path=ppt/slides/slide14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4="http://schemas.microsoft.com/office/spreadsheetml/2009/9/main" xmlns:xdr="http://schemas.openxmlformats.org/drawingml/2006/spreadsheetDrawing" xmlns:xm="http://schemas.microsoft.com/office/excel/2006/main" mc:Ignorable="co co-ooxml w14 x14 w15" showMasterSp="true">
  <p:cSld name="">
    <p:spTree>
      <p:nvGrpSpPr>
        <p:cNvPr hidden="false" id="144" name="GroupShape 144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45" name="Shape 145"/>
          <p:cNvSpPr txBox="true"/>
          <p:nvPr isPhoto="false">
            <p:ph idx="1" type="body"/>
          </p:nvPr>
        </p:nvSpPr>
        <p:spPr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</a:lstStyle>
          <a:p>
            <a:pPr indent="-514350" marL="624078">
              <a:buFont typeface="+mj-lt"/>
              <a:buAutoNum startAt="1" type="arabicPeriod"/>
            </a:pPr>
            <a:r>
              <a:rPr sz="2400">
                <a:latin typeface="Times New Roman"/>
                <a:ea typeface="Times New Roman"/>
                <a:cs typeface="Times New Roman"/>
              </a:rPr>
              <a:t>Развива</a:t>
            </a:r>
            <a:r>
              <a:rPr sz="2400">
                <a:latin typeface="Times New Roman"/>
                <a:ea typeface="Times New Roman"/>
                <a:cs typeface="Times New Roman"/>
              </a:rPr>
              <a:t>ть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мелкую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моторику</a:t>
            </a:r>
            <a:r>
              <a:rPr sz="2400">
                <a:latin typeface="Times New Roman"/>
                <a:ea typeface="Times New Roman"/>
                <a:cs typeface="Times New Roman"/>
              </a:rPr>
              <a:t> и </a:t>
            </a:r>
            <a:r>
              <a:rPr sz="2400">
                <a:latin typeface="Times New Roman"/>
                <a:ea typeface="Times New Roman"/>
                <a:cs typeface="Times New Roman"/>
              </a:rPr>
              <a:t>координацию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движения</a:t>
            </a:r>
            <a:r>
              <a:rPr sz="2400">
                <a:latin typeface="Times New Roman"/>
                <a:ea typeface="Times New Roman"/>
                <a:cs typeface="Times New Roman"/>
              </a:rPr>
              <a:t>, </a:t>
            </a:r>
            <a:r>
              <a:rPr sz="2400">
                <a:latin typeface="Times New Roman"/>
                <a:ea typeface="Times New Roman"/>
                <a:cs typeface="Times New Roman"/>
              </a:rPr>
              <a:t>внимание</a:t>
            </a:r>
            <a:r>
              <a:rPr sz="2400">
                <a:latin typeface="Times New Roman"/>
                <a:ea typeface="Times New Roman"/>
                <a:cs typeface="Times New Roman"/>
              </a:rPr>
              <a:t>.</a:t>
            </a:r>
            <a:endParaRPr sz="2400">
              <a:latin typeface="Times New Roman"/>
              <a:ea typeface="Times New Roman"/>
              <a:cs typeface="Times New Roman"/>
            </a:endParaRPr>
          </a:p>
          <a:p>
            <a:pPr indent="-514350" marL="624078">
              <a:buFont typeface="+mj-lt"/>
              <a:buAutoNum startAt="1" type="arabicPeriod"/>
            </a:pPr>
            <a:r>
              <a:rPr sz="2400">
                <a:latin typeface="Times New Roman"/>
                <a:ea typeface="Times New Roman"/>
                <a:cs typeface="Times New Roman"/>
              </a:rPr>
              <a:t>З</a:t>
            </a:r>
            <a:r>
              <a:rPr sz="2400">
                <a:latin typeface="Times New Roman"/>
                <a:ea typeface="Times New Roman"/>
                <a:cs typeface="Times New Roman"/>
              </a:rPr>
              <a:t>акрепл</a:t>
            </a:r>
            <a:r>
              <a:rPr sz="2400">
                <a:latin typeface="Times New Roman"/>
                <a:ea typeface="Times New Roman"/>
                <a:cs typeface="Times New Roman"/>
              </a:rPr>
              <a:t>ять знания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геометрических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форм</a:t>
            </a:r>
            <a:r>
              <a:rPr sz="2400">
                <a:latin typeface="Times New Roman"/>
                <a:ea typeface="Times New Roman"/>
                <a:cs typeface="Times New Roman"/>
              </a:rPr>
              <a:t>, </a:t>
            </a:r>
            <a:r>
              <a:rPr sz="2400">
                <a:latin typeface="Times New Roman"/>
                <a:ea typeface="Times New Roman"/>
                <a:cs typeface="Times New Roman"/>
              </a:rPr>
              <a:t>цветов</a:t>
            </a:r>
            <a:r>
              <a:rPr sz="2400">
                <a:latin typeface="Times New Roman"/>
                <a:ea typeface="Times New Roman"/>
                <a:cs typeface="Times New Roman"/>
              </a:rPr>
              <a:t>, </a:t>
            </a:r>
            <a:r>
              <a:rPr sz="2400">
                <a:latin typeface="Times New Roman"/>
                <a:ea typeface="Times New Roman"/>
                <a:cs typeface="Times New Roman"/>
              </a:rPr>
              <a:t>навыки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порядкового</a:t>
            </a:r>
            <a:r>
              <a:rPr sz="2400">
                <a:latin typeface="Times New Roman"/>
                <a:ea typeface="Times New Roman"/>
                <a:cs typeface="Times New Roman"/>
              </a:rPr>
              <a:t> и </a:t>
            </a:r>
            <a:r>
              <a:rPr sz="2400">
                <a:latin typeface="Times New Roman"/>
                <a:ea typeface="Times New Roman"/>
                <a:cs typeface="Times New Roman"/>
              </a:rPr>
              <a:t>количественного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счета</a:t>
            </a:r>
            <a:r>
              <a:rPr sz="2400">
                <a:latin typeface="Times New Roman"/>
                <a:ea typeface="Times New Roman"/>
                <a:cs typeface="Times New Roman"/>
              </a:rPr>
              <a:t>.</a:t>
            </a:r>
            <a:endParaRPr sz="2400">
              <a:latin typeface="Times New Roman"/>
              <a:ea typeface="Times New Roman"/>
              <a:cs typeface="Times New Roman"/>
            </a:endParaRPr>
          </a:p>
          <a:p>
            <a:pPr indent="-514350" marL="624078">
              <a:buFont typeface="+mj-lt"/>
              <a:buAutoNum startAt="1" type="arabicPeriod"/>
            </a:pPr>
            <a:r>
              <a:rPr sz="2400">
                <a:latin typeface="Times New Roman"/>
                <a:ea typeface="Times New Roman"/>
                <a:cs typeface="Times New Roman"/>
              </a:rPr>
              <a:t>Воспитыва</a:t>
            </a:r>
            <a:r>
              <a:rPr sz="2400">
                <a:latin typeface="Times New Roman"/>
                <a:ea typeface="Times New Roman"/>
                <a:cs typeface="Times New Roman"/>
              </a:rPr>
              <a:t>ть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доброжелательн</a:t>
            </a:r>
            <a:r>
              <a:rPr sz="2400">
                <a:latin typeface="Times New Roman"/>
                <a:ea typeface="Times New Roman"/>
                <a:cs typeface="Times New Roman"/>
              </a:rPr>
              <a:t>ое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отношение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к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сверстникам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в </a:t>
            </a:r>
            <a:r>
              <a:rPr sz="2400">
                <a:latin typeface="Times New Roman"/>
                <a:ea typeface="Times New Roman"/>
                <a:cs typeface="Times New Roman"/>
              </a:rPr>
              <a:t>совместной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деятельности</a:t>
            </a:r>
            <a:r>
              <a:rPr sz="2400">
                <a:latin typeface="Times New Roman"/>
                <a:ea typeface="Times New Roman"/>
                <a:cs typeface="Times New Roman"/>
              </a:rPr>
              <a:t>.</a:t>
            </a:r>
            <a:endParaRPr sz="240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hidden="false" id="146" name="Shape 146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</a:lstStyle>
          <a:p>
            <a:pPr algn="ctr"/>
            <a:r>
              <a:rPr sz="28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Задачи</a:t>
            </a:r>
            <a:r>
              <a:rPr sz="28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8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игры</a:t>
            </a:r>
            <a:r>
              <a:rPr sz="28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sz="280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</p:cSld>
</p:sld>
</file>

<file path=ppt/slides/slide15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4="http://schemas.microsoft.com/office/spreadsheetml/2009/9/main" xmlns:xdr="http://schemas.openxmlformats.org/drawingml/2006/spreadsheetDrawing" xmlns:xm="http://schemas.microsoft.com/office/excel/2006/main" mc:Ignorable="co co-ooxml w14 x14 w15" showMasterSp="true">
  <p:cSld name="">
    <p:spTree>
      <p:nvGrpSpPr>
        <p:cNvPr hidden="false" id="147" name="GroupShape 147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48" name="Shape 148"/>
          <p:cNvSpPr txBox="true"/>
          <p:nvPr isPhoto="false">
            <p:ph idx="1" type="body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>
              <a:buNone/>
            </a:pPr>
            <a:r>
              <a:t>МАТЕРИАЛ:</a:t>
            </a:r>
          </a:p>
          <a:p>
            <a:r>
              <a:t>Фланель</a:t>
            </a:r>
          </a:p>
          <a:p>
            <a:r>
              <a:t>Вязаные</a:t>
            </a:r>
            <a:r>
              <a:t> </a:t>
            </a:r>
            <a:r>
              <a:t>нитки</a:t>
            </a:r>
            <a:r>
              <a:t> </a:t>
            </a:r>
            <a:r>
              <a:t>разных</a:t>
            </a:r>
            <a:r>
              <a:t> </a:t>
            </a:r>
            <a:r>
              <a:t>цветов</a:t>
            </a:r>
            <a:r>
              <a:t> и </a:t>
            </a:r>
            <a:r>
              <a:t>длины</a:t>
            </a:r>
          </a:p>
          <a:p>
            <a:r>
              <a:t>Карточки</a:t>
            </a:r>
            <a:r>
              <a:t> с </a:t>
            </a:r>
            <a:r>
              <a:t>заданиями</a:t>
            </a:r>
            <a:r>
              <a:t>:</a:t>
            </a:r>
          </a:p>
          <a:p>
            <a:pPr>
              <a:buNone/>
            </a:pPr>
            <a:r>
              <a:t>                1 </a:t>
            </a:r>
            <a:r>
              <a:t>-</a:t>
            </a:r>
            <a:r>
              <a:t>цифры</a:t>
            </a:r>
          </a:p>
          <a:p>
            <a:pPr>
              <a:buNone/>
            </a:pPr>
            <a:r>
              <a:t>                </a:t>
            </a:r>
            <a:r>
              <a:t>2</a:t>
            </a:r>
            <a:r>
              <a:t>-</a:t>
            </a:r>
            <a:r>
              <a:t> </a:t>
            </a:r>
            <a:r>
              <a:t>узор</a:t>
            </a:r>
            <a:r>
              <a:t>ы</a:t>
            </a:r>
          </a:p>
          <a:p>
            <a:pPr>
              <a:buNone/>
            </a:pPr>
            <a:r>
              <a:t>                </a:t>
            </a:r>
            <a:r>
              <a:t>3</a:t>
            </a:r>
            <a:r>
              <a:t>-</a:t>
            </a:r>
            <a:r>
              <a:t> </a:t>
            </a:r>
            <a:r>
              <a:t>фигуры</a:t>
            </a:r>
          </a:p>
          <a:p/>
        </p:txBody>
      </p:sp>
      <p:sp>
        <p:nvSpPr>
          <p:cNvPr hidden="false" id="149" name="Shape 149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Игра</a:t>
            </a:r>
            <a:r>
              <a:t> </a:t>
            </a:r>
            <a:r>
              <a:t>«</a:t>
            </a:r>
            <a:r>
              <a:t>В</a:t>
            </a:r>
            <a:r>
              <a:t>олшебные</a:t>
            </a:r>
            <a:r>
              <a:t> </a:t>
            </a:r>
            <a:r>
              <a:t>шнурочки</a:t>
            </a:r>
            <a:r>
              <a:t>»</a:t>
            </a:r>
          </a:p>
        </p:txBody>
      </p:sp>
    </p:spTree>
  </p:cSld>
</p:sld>
</file>

<file path=ppt/slides/slide16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4="http://schemas.microsoft.com/office/spreadsheetml/2009/9/main" xmlns:xdr="http://schemas.openxmlformats.org/drawingml/2006/spreadsheetDrawing" xmlns:xm="http://schemas.microsoft.com/office/excel/2006/main" mc:Ignorable="co co-ooxml w14 x14 w15" showMasterSp="true">
  <p:cSld name="">
    <p:spTree>
      <p:nvGrpSpPr>
        <p:cNvPr hidden="false" id="150" name="GroupShape 150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51" name="Shape 151"/>
          <p:cNvSpPr txBox="true"/>
          <p:nvPr isPhoto="false">
            <p:ph idx="1" type="body"/>
          </p:nvPr>
        </p:nvSpPr>
        <p:spPr>
          <a:xfrm flipH="false" flipV="false" rot="0">
            <a:off x="611560" y="836712"/>
            <a:ext cx="8136904" cy="4896544"/>
          </a:xfrm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</a:lstStyle>
          <a:p>
            <a:pPr algn="ctr">
              <a:buNone/>
            </a:pPr>
            <a:r>
              <a:rPr b="true" sz="2800">
                <a:latin typeface="Times New Roman"/>
                <a:ea typeface="Times New Roman"/>
                <a:cs typeface="Times New Roman"/>
              </a:rPr>
              <a:t>ХОД ИГРЫ</a:t>
            </a:r>
            <a:endParaRPr b="true" sz="2800">
              <a:latin typeface="Times New Roman"/>
              <a:ea typeface="Times New Roman"/>
              <a:cs typeface="Times New Roman"/>
            </a:endParaRPr>
          </a:p>
          <a:p>
            <a:pPr>
              <a:buNone/>
            </a:pPr>
            <a:r>
              <a:rPr sz="2400">
                <a:latin typeface="Times New Roman"/>
                <a:ea typeface="Times New Roman"/>
                <a:cs typeface="Times New Roman"/>
              </a:rPr>
              <a:t>1 </a:t>
            </a:r>
            <a:r>
              <a:rPr sz="2400">
                <a:latin typeface="Times New Roman"/>
                <a:ea typeface="Times New Roman"/>
                <a:cs typeface="Times New Roman"/>
              </a:rPr>
              <a:t>вариант</a:t>
            </a:r>
            <a:r>
              <a:rPr sz="2400">
                <a:latin typeface="Times New Roman"/>
                <a:ea typeface="Times New Roman"/>
                <a:cs typeface="Times New Roman"/>
              </a:rPr>
              <a:t>.</a:t>
            </a:r>
            <a:endParaRPr sz="2400">
              <a:latin typeface="Times New Roman"/>
              <a:ea typeface="Times New Roman"/>
              <a:cs typeface="Times New Roman"/>
            </a:endParaRPr>
          </a:p>
          <a:p>
            <a:r>
              <a:rPr sz="2400">
                <a:latin typeface="Times New Roman"/>
                <a:ea typeface="Times New Roman"/>
                <a:cs typeface="Times New Roman"/>
              </a:rPr>
              <a:t>На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стол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расстилаем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белую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фланель</a:t>
            </a:r>
            <a:r>
              <a:rPr sz="2400">
                <a:latin typeface="Times New Roman"/>
                <a:ea typeface="Times New Roman"/>
                <a:cs typeface="Times New Roman"/>
              </a:rPr>
              <a:t>, </a:t>
            </a:r>
            <a:r>
              <a:rPr sz="2400">
                <a:latin typeface="Times New Roman"/>
                <a:ea typeface="Times New Roman"/>
                <a:cs typeface="Times New Roman"/>
              </a:rPr>
              <a:t>даем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детям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корзинку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со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шнурочками</a:t>
            </a:r>
            <a:r>
              <a:rPr sz="2400">
                <a:latin typeface="Times New Roman"/>
                <a:ea typeface="Times New Roman"/>
                <a:cs typeface="Times New Roman"/>
              </a:rPr>
              <a:t> и </a:t>
            </a:r>
            <a:r>
              <a:rPr sz="2400">
                <a:latin typeface="Times New Roman"/>
                <a:ea typeface="Times New Roman"/>
                <a:cs typeface="Times New Roman"/>
              </a:rPr>
              <a:t>даем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карточки</a:t>
            </a:r>
            <a:r>
              <a:rPr sz="2400">
                <a:latin typeface="Times New Roman"/>
                <a:ea typeface="Times New Roman"/>
                <a:cs typeface="Times New Roman"/>
              </a:rPr>
              <a:t> с </a:t>
            </a:r>
            <a:r>
              <a:rPr sz="2400">
                <a:latin typeface="Times New Roman"/>
                <a:ea typeface="Times New Roman"/>
                <a:cs typeface="Times New Roman"/>
              </a:rPr>
              <a:t>заданием</a:t>
            </a:r>
            <a:r>
              <a:rPr sz="2400">
                <a:latin typeface="Times New Roman"/>
                <a:ea typeface="Times New Roman"/>
                <a:cs typeface="Times New Roman"/>
              </a:rPr>
              <a:t>, </a:t>
            </a:r>
            <a:r>
              <a:rPr sz="2400">
                <a:latin typeface="Times New Roman"/>
                <a:ea typeface="Times New Roman"/>
                <a:cs typeface="Times New Roman"/>
              </a:rPr>
              <a:t>после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чего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дети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выкладывают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из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ниток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узор, который </a:t>
            </a:r>
            <a:r>
              <a:rPr sz="2400">
                <a:latin typeface="Times New Roman"/>
                <a:ea typeface="Times New Roman"/>
                <a:cs typeface="Times New Roman"/>
              </a:rPr>
              <a:t>нарисован</a:t>
            </a:r>
            <a:r>
              <a:rPr sz="2400">
                <a:latin typeface="Times New Roman"/>
                <a:ea typeface="Times New Roman"/>
                <a:cs typeface="Times New Roman"/>
              </a:rPr>
              <a:t> на карточке</a:t>
            </a:r>
            <a:r>
              <a:rPr sz="2400">
                <a:latin typeface="Times New Roman"/>
                <a:ea typeface="Times New Roman"/>
                <a:cs typeface="Times New Roman"/>
              </a:rPr>
              <a:t>.</a:t>
            </a:r>
            <a:endParaRPr sz="2400">
              <a:latin typeface="Times New Roman"/>
              <a:ea typeface="Times New Roman"/>
              <a:cs typeface="Times New Roman"/>
            </a:endParaRPr>
          </a:p>
          <a:p>
            <a:r>
              <a:rPr sz="2400">
                <a:latin typeface="Times New Roman"/>
                <a:ea typeface="Times New Roman"/>
                <a:cs typeface="Times New Roman"/>
              </a:rPr>
              <a:t>2 </a:t>
            </a:r>
            <a:r>
              <a:rPr sz="2400">
                <a:latin typeface="Times New Roman"/>
                <a:ea typeface="Times New Roman"/>
                <a:cs typeface="Times New Roman"/>
              </a:rPr>
              <a:t>вариант</a:t>
            </a:r>
            <a:r>
              <a:rPr sz="2400">
                <a:latin typeface="Times New Roman"/>
                <a:ea typeface="Times New Roman"/>
                <a:cs typeface="Times New Roman"/>
              </a:rPr>
              <a:t>.</a:t>
            </a:r>
            <a:endParaRPr sz="2400">
              <a:latin typeface="Times New Roman"/>
              <a:ea typeface="Times New Roman"/>
              <a:cs typeface="Times New Roman"/>
            </a:endParaRPr>
          </a:p>
          <a:p>
            <a:r>
              <a:rPr sz="2400">
                <a:latin typeface="Times New Roman"/>
                <a:ea typeface="Times New Roman"/>
                <a:cs typeface="Times New Roman"/>
              </a:rPr>
              <a:t>На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стол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расстилаем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белую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фланель</a:t>
            </a:r>
            <a:r>
              <a:rPr sz="2400">
                <a:latin typeface="Times New Roman"/>
                <a:ea typeface="Times New Roman"/>
                <a:cs typeface="Times New Roman"/>
              </a:rPr>
              <a:t>, </a:t>
            </a:r>
            <a:r>
              <a:rPr sz="2400">
                <a:latin typeface="Times New Roman"/>
                <a:ea typeface="Times New Roman"/>
                <a:cs typeface="Times New Roman"/>
              </a:rPr>
              <a:t>даем 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корзину</a:t>
            </a:r>
            <a:r>
              <a:rPr sz="2400">
                <a:latin typeface="Times New Roman"/>
                <a:ea typeface="Times New Roman"/>
                <a:cs typeface="Times New Roman"/>
              </a:rPr>
              <a:t> с </a:t>
            </a:r>
            <a:r>
              <a:rPr sz="2400">
                <a:latin typeface="Times New Roman"/>
                <a:ea typeface="Times New Roman"/>
                <a:cs typeface="Times New Roman"/>
              </a:rPr>
              <a:t>нитками</a:t>
            </a:r>
            <a:r>
              <a:rPr sz="2400">
                <a:latin typeface="Times New Roman"/>
                <a:ea typeface="Times New Roman"/>
                <a:cs typeface="Times New Roman"/>
              </a:rPr>
              <a:t> и </a:t>
            </a:r>
            <a:r>
              <a:rPr sz="2400">
                <a:latin typeface="Times New Roman"/>
                <a:ea typeface="Times New Roman"/>
                <a:cs typeface="Times New Roman"/>
              </a:rPr>
              <a:t>предлагаем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детям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«</a:t>
            </a:r>
            <a:r>
              <a:rPr sz="2400">
                <a:latin typeface="Times New Roman"/>
                <a:ea typeface="Times New Roman"/>
                <a:cs typeface="Times New Roman"/>
              </a:rPr>
              <a:t>рисова</a:t>
            </a:r>
            <a:r>
              <a:rPr sz="2400">
                <a:latin typeface="Times New Roman"/>
                <a:ea typeface="Times New Roman"/>
                <a:cs typeface="Times New Roman"/>
              </a:rPr>
              <a:t>ние</a:t>
            </a:r>
            <a:r>
              <a:rPr sz="2400">
                <a:latin typeface="Times New Roman"/>
                <a:ea typeface="Times New Roman"/>
                <a:cs typeface="Times New Roman"/>
              </a:rPr>
              <a:t>»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нитками</a:t>
            </a:r>
            <a:r>
              <a:rPr sz="2400">
                <a:latin typeface="Times New Roman"/>
                <a:ea typeface="Times New Roman"/>
                <a:cs typeface="Times New Roman"/>
              </a:rPr>
              <a:t> самостоятельно по теме проекта</a:t>
            </a:r>
            <a:r>
              <a:rPr sz="2400">
                <a:latin typeface="Times New Roman"/>
                <a:ea typeface="Times New Roman"/>
                <a:cs typeface="Times New Roman"/>
              </a:rPr>
              <a:t>.</a:t>
            </a:r>
            <a:endParaRPr sz="2400">
              <a:latin typeface="Times New Roman"/>
              <a:ea typeface="Times New Roman"/>
              <a:cs typeface="Times New Roman"/>
            </a:endParaRPr>
          </a:p>
        </p:txBody>
      </p:sp>
    </p:spTree>
  </p:cSld>
</p:sld>
</file>

<file path=ppt/slides/slide17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4="http://schemas.microsoft.com/office/spreadsheetml/2009/9/main" xmlns:xdr="http://schemas.openxmlformats.org/drawingml/2006/spreadsheetDrawing" xmlns:xm="http://schemas.microsoft.com/office/excel/2006/main" mc:Ignorable="co co-ooxml w14 x14 w15" showMasterSp="true">
  <p:cSld name="">
    <p:spTree>
      <p:nvGrpSpPr>
        <p:cNvPr hidden="false" id="152" name="GroupShape 152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53" name="Shape 153"/>
          <p:cNvSpPr txBox="true"/>
          <p:nvPr isPhoto="false">
            <p:ph idx="1" type="body"/>
          </p:nvPr>
        </p:nvSpPr>
        <p:spPr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</a:lstStyle>
          <a:p>
            <a:pPr indent="-514350" marL="624078">
              <a:buFont typeface="+mj-lt"/>
              <a:buAutoNum startAt="1" type="arabicPeriod"/>
            </a:pPr>
            <a:r>
              <a:rPr sz="2400">
                <a:latin typeface="Times New Roman"/>
                <a:ea typeface="Times New Roman"/>
                <a:cs typeface="Times New Roman"/>
              </a:rPr>
              <a:t>Разви</a:t>
            </a:r>
            <a:r>
              <a:rPr sz="2400">
                <a:latin typeface="Times New Roman"/>
                <a:ea typeface="Times New Roman"/>
                <a:cs typeface="Times New Roman"/>
              </a:rPr>
              <a:t>вать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мелк</a:t>
            </a:r>
            <a:r>
              <a:rPr sz="2400">
                <a:latin typeface="Times New Roman"/>
                <a:ea typeface="Times New Roman"/>
                <a:cs typeface="Times New Roman"/>
              </a:rPr>
              <a:t>ую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моторики</a:t>
            </a:r>
            <a:r>
              <a:rPr sz="2400">
                <a:latin typeface="Times New Roman"/>
                <a:ea typeface="Times New Roman"/>
                <a:cs typeface="Times New Roman"/>
              </a:rPr>
              <a:t> пальцев рук, </a:t>
            </a:r>
            <a:r>
              <a:rPr sz="2400">
                <a:latin typeface="Times New Roman"/>
                <a:ea typeface="Times New Roman"/>
                <a:cs typeface="Times New Roman"/>
              </a:rPr>
              <a:t>межполушарную координацию, работу одновременно </a:t>
            </a:r>
            <a:r>
              <a:rPr sz="2400">
                <a:latin typeface="Times New Roman"/>
                <a:ea typeface="Times New Roman"/>
                <a:cs typeface="Times New Roman"/>
              </a:rPr>
              <a:t>двумя руками.</a:t>
            </a:r>
            <a:endParaRPr sz="2400">
              <a:latin typeface="Times New Roman"/>
              <a:ea typeface="Times New Roman"/>
              <a:cs typeface="Times New Roman"/>
            </a:endParaRPr>
          </a:p>
          <a:p>
            <a:pPr indent="-514350" marL="624078">
              <a:buFont typeface="+mj-lt"/>
              <a:buAutoNum startAt="1" type="arabicPeriod"/>
            </a:pPr>
            <a:r>
              <a:rPr sz="2400">
                <a:latin typeface="Times New Roman"/>
                <a:ea typeface="Times New Roman"/>
                <a:cs typeface="Times New Roman"/>
              </a:rPr>
              <a:t>Развивать воображение</a:t>
            </a:r>
            <a:r>
              <a:rPr sz="2400">
                <a:latin typeface="Times New Roman"/>
                <a:ea typeface="Times New Roman"/>
                <a:cs typeface="Times New Roman"/>
              </a:rPr>
              <a:t>, </a:t>
            </a:r>
            <a:r>
              <a:rPr sz="2400">
                <a:latin typeface="Times New Roman"/>
                <a:ea typeface="Times New Roman"/>
                <a:cs typeface="Times New Roman"/>
              </a:rPr>
              <a:t>памят</a:t>
            </a:r>
            <a:r>
              <a:rPr sz="2400">
                <a:latin typeface="Times New Roman"/>
                <a:ea typeface="Times New Roman"/>
                <a:cs typeface="Times New Roman"/>
              </a:rPr>
              <a:t>ь</a:t>
            </a:r>
            <a:r>
              <a:rPr sz="2400">
                <a:latin typeface="Times New Roman"/>
                <a:ea typeface="Times New Roman"/>
                <a:cs typeface="Times New Roman"/>
              </a:rPr>
              <a:t>, </a:t>
            </a:r>
            <a:r>
              <a:rPr sz="2400">
                <a:latin typeface="Times New Roman"/>
                <a:ea typeface="Times New Roman"/>
                <a:cs typeface="Times New Roman"/>
              </a:rPr>
              <a:t>мышлени</a:t>
            </a:r>
            <a:r>
              <a:rPr sz="2400">
                <a:latin typeface="Times New Roman"/>
                <a:ea typeface="Times New Roman"/>
                <a:cs typeface="Times New Roman"/>
              </a:rPr>
              <a:t>е</a:t>
            </a:r>
            <a:r>
              <a:rPr sz="2400">
                <a:latin typeface="Times New Roman"/>
                <a:ea typeface="Times New Roman"/>
                <a:cs typeface="Times New Roman"/>
              </a:rPr>
              <a:t>, </a:t>
            </a:r>
            <a:r>
              <a:rPr sz="2400">
                <a:latin typeface="Times New Roman"/>
                <a:ea typeface="Times New Roman"/>
                <a:cs typeface="Times New Roman"/>
              </a:rPr>
              <a:t>реч</a:t>
            </a:r>
            <a:r>
              <a:rPr sz="2400">
                <a:latin typeface="Times New Roman"/>
                <a:ea typeface="Times New Roman"/>
                <a:cs typeface="Times New Roman"/>
              </a:rPr>
              <a:t>ь</a:t>
            </a:r>
            <a:r>
              <a:rPr sz="2400">
                <a:latin typeface="Times New Roman"/>
                <a:ea typeface="Times New Roman"/>
                <a:cs typeface="Times New Roman"/>
              </a:rPr>
              <a:t>, подготовку </a:t>
            </a:r>
            <a:r>
              <a:rPr sz="2400">
                <a:latin typeface="Times New Roman"/>
                <a:ea typeface="Times New Roman"/>
                <a:cs typeface="Times New Roman"/>
              </a:rPr>
              <a:t>к письму (мягкие прописи), ритм.</a:t>
            </a:r>
            <a:endParaRPr sz="2400">
              <a:latin typeface="Times New Roman"/>
              <a:ea typeface="Times New Roman"/>
              <a:cs typeface="Times New Roman"/>
            </a:endParaRPr>
          </a:p>
          <a:p>
            <a:pPr indent="-514350" marL="624078">
              <a:buFont typeface="+mj-lt"/>
              <a:buAutoNum startAt="1" type="arabicPeriod"/>
            </a:pPr>
            <a:r>
              <a:rPr sz="2400">
                <a:latin typeface="Times New Roman"/>
                <a:ea typeface="Times New Roman"/>
                <a:cs typeface="Times New Roman"/>
              </a:rPr>
              <a:t>Воспитыва</a:t>
            </a:r>
            <a:r>
              <a:rPr sz="2400">
                <a:latin typeface="Times New Roman"/>
                <a:ea typeface="Times New Roman"/>
                <a:cs typeface="Times New Roman"/>
              </a:rPr>
              <a:t>ть</a:t>
            </a:r>
            <a:r>
              <a:rPr sz="2400">
                <a:latin typeface="Times New Roman"/>
                <a:ea typeface="Times New Roman"/>
                <a:cs typeface="Times New Roman"/>
              </a:rPr>
              <a:t> аккуратность, приучать  к порядку</a:t>
            </a:r>
            <a:endParaRPr sz="240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hidden="false" id="154" name="Shape 154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</a:lstStyle>
          <a:p>
            <a:pPr algn="ctr"/>
            <a:r>
              <a:rPr sz="28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Задачи</a:t>
            </a:r>
            <a:r>
              <a:rPr sz="28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8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игры</a:t>
            </a:r>
            <a:r>
              <a:rPr sz="28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sz="280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</p:cSld>
</p:sld>
</file>

<file path=ppt/slides/slide18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4="http://schemas.microsoft.com/office/spreadsheetml/2009/9/main" xmlns:xdr="http://schemas.openxmlformats.org/drawingml/2006/spreadsheetDrawing" xmlns:xm="http://schemas.microsoft.com/office/excel/2006/main" mc:Ignorable="co co-ooxml w14 x14 w15" showMasterSp="true">
  <p:cSld name="">
    <p:spTree>
      <p:nvGrpSpPr>
        <p:cNvPr hidden="false" id="155" name="GroupShape 155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157" name="Picture 157"/>
          <p:cNvPicPr preferRelativeResize="true"/>
          <p:nvPr isPhoto="false"/>
        </p:nvPicPr>
        <p:blipFill>
          <a:blip r:embed="rId1"/>
          <a:srcRect b="18101" l="12112" r="12888" t="10500"/>
          <a:stretch/>
        </p:blipFill>
        <p:spPr>
          <a:xfrm flipH="false" flipV="false" rot="0">
            <a:off x="557753" y="3442692"/>
            <a:ext cx="3852028" cy="2276872"/>
          </a:xfrm>
          <a:prstGeom prst="rect">
            <a:avLst/>
          </a:prstGeom>
          <a:ln w="9525">
            <a:noFill/>
            <a:headEnd len="med" type="none" w="med"/>
            <a:tailEnd len="med" type="none" w="med"/>
          </a:ln>
        </p:spPr>
      </p:pic>
      <p:pic>
        <p:nvPicPr>
          <p:cNvPr hidden="false" id="159" name="Picture 159"/>
          <p:cNvPicPr preferRelativeResize="true"/>
          <p:nvPr isPhoto="false"/>
        </p:nvPicPr>
        <p:blipFill>
          <a:blip r:embed="rId2"/>
          <a:srcRect b="17450" l="13875" r="12888" t="11151"/>
          <a:stretch/>
        </p:blipFill>
        <p:spPr>
          <a:xfrm flipH="false" flipV="false" rot="0">
            <a:off x="2483768" y="427499"/>
            <a:ext cx="3960440" cy="2353428"/>
          </a:xfrm>
          <a:prstGeom prst="rect">
            <a:avLst/>
          </a:prstGeom>
          <a:ln w="9525">
            <a:noFill/>
            <a:headEnd len="med" type="none" w="med"/>
            <a:tailEnd len="med" type="none" w="med"/>
          </a:ln>
        </p:spPr>
      </p:pic>
      <p:pic>
        <p:nvPicPr>
          <p:cNvPr hidden="false" id="161" name="Picture 161"/>
          <p:cNvPicPr preferRelativeResize="true"/>
          <p:nvPr isPhoto="false"/>
        </p:nvPicPr>
        <p:blipFill>
          <a:blip r:embed="rId3"/>
          <a:srcRect b="17450" l="16335" r="24013" t="10101"/>
          <a:stretch/>
        </p:blipFill>
        <p:spPr>
          <a:xfrm flipH="false" flipV="false" rot="0">
            <a:off x="5148064" y="3442692"/>
            <a:ext cx="3563888" cy="2276872"/>
          </a:xfrm>
          <a:prstGeom prst="rect">
            <a:avLst/>
          </a:prstGeom>
          <a:ln w="9525">
            <a:noFill/>
            <a:headEnd len="med" type="none" w="med"/>
            <a:tailEnd len="med" type="none" w="med"/>
          </a:ln>
        </p:spPr>
      </p:pic>
    </p:spTree>
  </p:cSld>
</p:sld>
</file>

<file path=ppt/slides/slide19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4="http://schemas.microsoft.com/office/spreadsheetml/2009/9/main" xmlns:xdr="http://schemas.openxmlformats.org/drawingml/2006/spreadsheetDrawing" xmlns:xm="http://schemas.microsoft.com/office/excel/2006/main" mc:Ignorable="co co-ooxml w14 x14 w15" showMasterSp="true">
  <p:cSld name="">
    <p:spTree>
      <p:nvGrpSpPr>
        <p:cNvPr hidden="false" id="162" name="GroupShape 162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63" name="Shape 163"/>
          <p:cNvSpPr txBox="true"/>
          <p:nvPr isPhoto="false">
            <p:ph idx="1" type="body"/>
          </p:nvPr>
        </p:nvSpPr>
        <p:spPr>
          <a:xfrm flipH="false" flipV="false" rot="0">
            <a:off x="179512" y="548680"/>
            <a:ext cx="8229600" cy="4810538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endParaRPr sz="2400">
              <a:latin typeface="Times New Roman"/>
              <a:ea typeface="Times New Roman"/>
              <a:cs typeface="Times New Roman"/>
            </a:endParaRPr>
          </a:p>
          <a:p>
            <a:r>
              <a:rPr sz="2400">
                <a:latin typeface="Times New Roman"/>
                <a:ea typeface="Times New Roman"/>
                <a:cs typeface="Times New Roman"/>
              </a:rPr>
              <a:t>Благодаря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 данному пособию решаются  образовательные, развивающие, воспитывающие задачи 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все</a:t>
            </a:r>
            <a:r>
              <a:rPr sz="2400">
                <a:latin typeface="Times New Roman"/>
                <a:ea typeface="Times New Roman"/>
                <a:cs typeface="Times New Roman"/>
              </a:rPr>
              <a:t>х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образовательны</a:t>
            </a:r>
            <a:r>
              <a:rPr sz="2400">
                <a:latin typeface="Times New Roman"/>
                <a:ea typeface="Times New Roman"/>
                <a:cs typeface="Times New Roman"/>
              </a:rPr>
              <a:t>х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област</a:t>
            </a:r>
            <a:r>
              <a:rPr sz="2400">
                <a:latin typeface="Times New Roman"/>
                <a:ea typeface="Times New Roman"/>
                <a:cs typeface="Times New Roman"/>
              </a:rPr>
              <a:t>ей</a:t>
            </a:r>
            <a:r>
              <a:rPr sz="2400">
                <a:latin typeface="Times New Roman"/>
                <a:ea typeface="Times New Roman"/>
                <a:cs typeface="Times New Roman"/>
              </a:rPr>
              <a:t>.</a:t>
            </a:r>
            <a:r>
              <a:rPr sz="2400">
                <a:latin typeface="Times New Roman"/>
                <a:ea typeface="Times New Roman"/>
                <a:cs typeface="Times New Roman"/>
              </a:rPr>
              <a:t>                    </a:t>
            </a:r>
            <a:endParaRPr sz="2400">
              <a:latin typeface="Times New Roman"/>
              <a:ea typeface="Times New Roman"/>
              <a:cs typeface="Times New Roman"/>
            </a:endParaRPr>
          </a:p>
          <a:p>
            <a:r>
              <a:rPr sz="2400">
                <a:latin typeface="Times New Roman"/>
                <a:ea typeface="Times New Roman"/>
                <a:cs typeface="Times New Roman"/>
              </a:rPr>
              <a:t>Материал доступный, экологически чистый, полифункциональный-все зависит от фантазии педагога и тех образовательных задач, которые необходимо решить: использование </a:t>
            </a:r>
            <a:r>
              <a:rPr sz="2400">
                <a:latin typeface="Times New Roman"/>
                <a:ea typeface="Times New Roman"/>
                <a:cs typeface="Times New Roman"/>
              </a:rPr>
              <a:t>пособия «Волшебные нитки» дает возможность приобщения  воспитанников  к полезному виду </a:t>
            </a:r>
            <a:r>
              <a:rPr sz="2400">
                <a:latin typeface="Times New Roman"/>
                <a:ea typeface="Times New Roman"/>
                <a:cs typeface="Times New Roman"/>
              </a:rPr>
              <a:t>рукоделия, например учение навыкам вязания, плетения. </a:t>
            </a:r>
            <a:endParaRPr sz="2400">
              <a:latin typeface="Times New Roman"/>
              <a:ea typeface="Times New Roman"/>
              <a:cs typeface="Times New Roman"/>
            </a:endParaRPr>
          </a:p>
          <a:p>
            <a:r>
              <a:rPr sz="2400">
                <a:latin typeface="Times New Roman"/>
                <a:ea typeface="Times New Roman"/>
                <a:cs typeface="Times New Roman"/>
              </a:rPr>
              <a:t>Используется на музыкальных занятиях в качестве атрибутов (изготавливаем султанчики), на физкультурных занятиях выкладываем лабиринты, условные препятствия для перешагивания, перепрыгивания и т.д.                                                          </a:t>
            </a:r>
            <a:endParaRPr sz="2400">
              <a:latin typeface="Times New Roman"/>
              <a:ea typeface="Times New Roman"/>
              <a:cs typeface="Times New Roman"/>
            </a:endParaRPr>
          </a:p>
          <a:p>
            <a:endParaRPr sz="240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hidden="false" id="164" name="Shape 164"/>
          <p:cNvSpPr txBox="true"/>
          <p:nvPr isPhoto="false">
            <p:ph idx="0" type="title"/>
          </p:nvPr>
        </p:nvSpPr>
        <p:spPr>
          <a:xfrm flipH="false" flipV="false" rot="0">
            <a:off x="395536" y="0"/>
            <a:ext cx="8229600" cy="1143000"/>
          </a:xfrm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</a:lstStyle>
          <a:p>
            <a:pPr algn="ctr"/>
            <a:r>
              <a:rPr sz="28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Образовательная</a:t>
            </a:r>
            <a:r>
              <a:rPr sz="28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8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ценность</a:t>
            </a:r>
            <a:r>
              <a:rPr sz="28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sz="280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</p:cSld>
</p:sld>
</file>

<file path=ppt/slides/slide2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4="http://schemas.microsoft.com/office/spreadsheetml/2009/9/main" xmlns:xdr="http://schemas.openxmlformats.org/drawingml/2006/spreadsheetDrawing" xmlns:xm="http://schemas.microsoft.com/office/excel/2006/main" mc:Ignorable="co co-ooxml w14 x14 w15" showMasterSp="true">
  <p:cSld name="">
    <p:spTree>
      <p:nvGrpSpPr>
        <p:cNvPr hidden="false" id="97" name="GroupShape 97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98" name="Shape 98"/>
          <p:cNvSpPr txBox="true"/>
          <p:nvPr isPhoto="false">
            <p:ph idx="1" type="body"/>
          </p:nvPr>
        </p:nvSpPr>
        <p:spPr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</a:lstStyle>
          <a:p>
            <a:r>
              <a:rPr sz="2800">
                <a:latin typeface="Times New Roman"/>
                <a:ea typeface="Times New Roman"/>
                <a:cs typeface="Times New Roman"/>
              </a:rPr>
              <a:t>Материалом</a:t>
            </a:r>
            <a:r>
              <a:rPr sz="2800">
                <a:latin typeface="Times New Roman"/>
                <a:ea typeface="Times New Roman"/>
                <a:cs typeface="Times New Roman"/>
              </a:rPr>
              <a:t> </a:t>
            </a:r>
            <a:r>
              <a:rPr sz="2800">
                <a:latin typeface="Times New Roman"/>
                <a:ea typeface="Times New Roman"/>
                <a:cs typeface="Times New Roman"/>
              </a:rPr>
              <a:t>для изготовления </a:t>
            </a:r>
            <a:r>
              <a:rPr sz="2800">
                <a:latin typeface="Times New Roman"/>
                <a:ea typeface="Times New Roman"/>
                <a:cs typeface="Times New Roman"/>
              </a:rPr>
              <a:t>дидактического</a:t>
            </a:r>
            <a:r>
              <a:rPr sz="2800">
                <a:latin typeface="Times New Roman"/>
                <a:ea typeface="Times New Roman"/>
                <a:cs typeface="Times New Roman"/>
              </a:rPr>
              <a:t> </a:t>
            </a:r>
            <a:r>
              <a:rPr sz="2800">
                <a:latin typeface="Times New Roman"/>
                <a:ea typeface="Times New Roman"/>
                <a:cs typeface="Times New Roman"/>
              </a:rPr>
              <a:t>пособия</a:t>
            </a:r>
            <a:r>
              <a:rPr sz="2800">
                <a:latin typeface="Times New Roman"/>
                <a:ea typeface="Times New Roman"/>
                <a:cs typeface="Times New Roman"/>
              </a:rPr>
              <a:t> </a:t>
            </a:r>
            <a:r>
              <a:rPr sz="2800">
                <a:latin typeface="Times New Roman"/>
                <a:ea typeface="Times New Roman"/>
                <a:cs typeface="Times New Roman"/>
              </a:rPr>
              <a:t>являются</a:t>
            </a:r>
            <a:r>
              <a:rPr sz="2800">
                <a:latin typeface="Times New Roman"/>
                <a:ea typeface="Times New Roman"/>
                <a:cs typeface="Times New Roman"/>
              </a:rPr>
              <a:t>  </a:t>
            </a:r>
            <a:r>
              <a:rPr sz="2800">
                <a:latin typeface="Times New Roman"/>
                <a:ea typeface="Times New Roman"/>
                <a:cs typeface="Times New Roman"/>
              </a:rPr>
              <a:t>обычные</a:t>
            </a:r>
            <a:r>
              <a:rPr sz="2800">
                <a:latin typeface="Times New Roman"/>
                <a:ea typeface="Times New Roman"/>
                <a:cs typeface="Times New Roman"/>
              </a:rPr>
              <a:t> </a:t>
            </a:r>
            <a:r>
              <a:rPr sz="2800">
                <a:latin typeface="Times New Roman"/>
                <a:ea typeface="Times New Roman"/>
                <a:cs typeface="Times New Roman"/>
              </a:rPr>
              <a:t>нитки</a:t>
            </a:r>
            <a:r>
              <a:rPr sz="2800">
                <a:latin typeface="Times New Roman"/>
                <a:ea typeface="Times New Roman"/>
                <a:cs typeface="Times New Roman"/>
              </a:rPr>
              <a:t> </a:t>
            </a:r>
            <a:r>
              <a:rPr sz="2800">
                <a:latin typeface="Times New Roman"/>
                <a:ea typeface="Times New Roman"/>
                <a:cs typeface="Times New Roman"/>
              </a:rPr>
              <a:t>разного</a:t>
            </a:r>
            <a:r>
              <a:rPr sz="2800">
                <a:latin typeface="Times New Roman"/>
                <a:ea typeface="Times New Roman"/>
                <a:cs typeface="Times New Roman"/>
              </a:rPr>
              <a:t> </a:t>
            </a:r>
            <a:r>
              <a:rPr sz="2800">
                <a:latin typeface="Times New Roman"/>
                <a:ea typeface="Times New Roman"/>
                <a:cs typeface="Times New Roman"/>
              </a:rPr>
              <a:t>цвета</a:t>
            </a:r>
            <a:r>
              <a:rPr sz="2800">
                <a:latin typeface="Times New Roman"/>
                <a:ea typeface="Times New Roman"/>
                <a:cs typeface="Times New Roman"/>
              </a:rPr>
              <a:t>, </a:t>
            </a:r>
            <a:r>
              <a:rPr sz="2800">
                <a:latin typeface="Times New Roman"/>
                <a:ea typeface="Times New Roman"/>
                <a:cs typeface="Times New Roman"/>
              </a:rPr>
              <a:t>длины</a:t>
            </a:r>
            <a:r>
              <a:rPr sz="2800">
                <a:latin typeface="Times New Roman"/>
                <a:ea typeface="Times New Roman"/>
                <a:cs typeface="Times New Roman"/>
              </a:rPr>
              <a:t>  и </a:t>
            </a:r>
            <a:r>
              <a:rPr sz="2800">
                <a:latin typeface="Times New Roman"/>
                <a:ea typeface="Times New Roman"/>
                <a:cs typeface="Times New Roman"/>
              </a:rPr>
              <a:t>толщины</a:t>
            </a:r>
            <a:r>
              <a:rPr sz="2800">
                <a:latin typeface="Times New Roman"/>
                <a:ea typeface="Times New Roman"/>
                <a:cs typeface="Times New Roman"/>
              </a:rPr>
              <a:t>. </a:t>
            </a:r>
            <a:r>
              <a:rPr sz="2800">
                <a:latin typeface="Times New Roman"/>
                <a:ea typeface="Times New Roman"/>
                <a:cs typeface="Times New Roman"/>
              </a:rPr>
              <a:t>Это</a:t>
            </a:r>
            <a:r>
              <a:rPr sz="2800">
                <a:latin typeface="Times New Roman"/>
                <a:ea typeface="Times New Roman"/>
                <a:cs typeface="Times New Roman"/>
              </a:rPr>
              <a:t> </a:t>
            </a:r>
            <a:r>
              <a:rPr sz="2800">
                <a:latin typeface="Times New Roman"/>
                <a:ea typeface="Times New Roman"/>
                <a:cs typeface="Times New Roman"/>
              </a:rPr>
              <a:t>может</a:t>
            </a:r>
            <a:r>
              <a:rPr sz="2800">
                <a:latin typeface="Times New Roman"/>
                <a:ea typeface="Times New Roman"/>
                <a:cs typeface="Times New Roman"/>
              </a:rPr>
              <a:t> </a:t>
            </a:r>
            <a:r>
              <a:rPr sz="2800">
                <a:latin typeface="Times New Roman"/>
                <a:ea typeface="Times New Roman"/>
                <a:cs typeface="Times New Roman"/>
              </a:rPr>
              <a:t>быть</a:t>
            </a:r>
            <a:r>
              <a:rPr sz="2800">
                <a:latin typeface="Times New Roman"/>
                <a:ea typeface="Times New Roman"/>
                <a:cs typeface="Times New Roman"/>
              </a:rPr>
              <a:t> </a:t>
            </a:r>
            <a:r>
              <a:rPr sz="2800">
                <a:latin typeface="Times New Roman"/>
                <a:ea typeface="Times New Roman"/>
                <a:cs typeface="Times New Roman"/>
              </a:rPr>
              <a:t>как</a:t>
            </a:r>
            <a:r>
              <a:rPr sz="2800">
                <a:latin typeface="Times New Roman"/>
                <a:ea typeface="Times New Roman"/>
                <a:cs typeface="Times New Roman"/>
              </a:rPr>
              <a:t> </a:t>
            </a:r>
            <a:r>
              <a:rPr sz="2800">
                <a:latin typeface="Times New Roman"/>
                <a:ea typeface="Times New Roman"/>
                <a:cs typeface="Times New Roman"/>
              </a:rPr>
              <a:t>пряжа</a:t>
            </a:r>
            <a:r>
              <a:rPr sz="2800">
                <a:latin typeface="Times New Roman"/>
                <a:ea typeface="Times New Roman"/>
                <a:cs typeface="Times New Roman"/>
              </a:rPr>
              <a:t> </a:t>
            </a:r>
            <a:r>
              <a:rPr sz="2800">
                <a:latin typeface="Times New Roman"/>
                <a:ea typeface="Times New Roman"/>
                <a:cs typeface="Times New Roman"/>
              </a:rPr>
              <a:t>для</a:t>
            </a:r>
            <a:r>
              <a:rPr sz="2800">
                <a:latin typeface="Times New Roman"/>
                <a:ea typeface="Times New Roman"/>
                <a:cs typeface="Times New Roman"/>
              </a:rPr>
              <a:t> </a:t>
            </a:r>
            <a:r>
              <a:rPr sz="2800">
                <a:latin typeface="Times New Roman"/>
                <a:ea typeface="Times New Roman"/>
                <a:cs typeface="Times New Roman"/>
              </a:rPr>
              <a:t>вязания</a:t>
            </a:r>
            <a:r>
              <a:rPr sz="2800">
                <a:latin typeface="Times New Roman"/>
                <a:ea typeface="Times New Roman"/>
                <a:cs typeface="Times New Roman"/>
              </a:rPr>
              <a:t>, </a:t>
            </a:r>
            <a:r>
              <a:rPr sz="2800">
                <a:latin typeface="Times New Roman"/>
                <a:ea typeface="Times New Roman"/>
                <a:cs typeface="Times New Roman"/>
              </a:rPr>
              <a:t>так</a:t>
            </a:r>
            <a:r>
              <a:rPr sz="2800">
                <a:latin typeface="Times New Roman"/>
                <a:ea typeface="Times New Roman"/>
                <a:cs typeface="Times New Roman"/>
              </a:rPr>
              <a:t> и </a:t>
            </a:r>
            <a:r>
              <a:rPr sz="2800">
                <a:latin typeface="Times New Roman"/>
                <a:ea typeface="Times New Roman"/>
                <a:cs typeface="Times New Roman"/>
              </a:rPr>
              <a:t>нитки</a:t>
            </a:r>
            <a:r>
              <a:rPr sz="2800">
                <a:latin typeface="Times New Roman"/>
                <a:ea typeface="Times New Roman"/>
                <a:cs typeface="Times New Roman"/>
              </a:rPr>
              <a:t> </a:t>
            </a:r>
            <a:r>
              <a:rPr sz="2800">
                <a:latin typeface="Times New Roman"/>
                <a:ea typeface="Times New Roman"/>
                <a:cs typeface="Times New Roman"/>
              </a:rPr>
              <a:t>для</a:t>
            </a:r>
            <a:r>
              <a:rPr sz="2800">
                <a:latin typeface="Times New Roman"/>
                <a:ea typeface="Times New Roman"/>
                <a:cs typeface="Times New Roman"/>
              </a:rPr>
              <a:t> </a:t>
            </a:r>
            <a:r>
              <a:rPr sz="2800">
                <a:latin typeface="Times New Roman"/>
                <a:ea typeface="Times New Roman"/>
                <a:cs typeface="Times New Roman"/>
              </a:rPr>
              <a:t>вышивания</a:t>
            </a:r>
            <a:r>
              <a:rPr sz="2800">
                <a:latin typeface="Times New Roman"/>
                <a:ea typeface="Times New Roman"/>
                <a:cs typeface="Times New Roman"/>
              </a:rPr>
              <a:t> и </a:t>
            </a:r>
            <a:r>
              <a:rPr sz="2800">
                <a:latin typeface="Times New Roman"/>
                <a:ea typeface="Times New Roman"/>
                <a:cs typeface="Times New Roman"/>
              </a:rPr>
              <a:t>шитья</a:t>
            </a:r>
            <a:r>
              <a:rPr sz="2800">
                <a:latin typeface="Times New Roman"/>
                <a:ea typeface="Times New Roman"/>
                <a:cs typeface="Times New Roman"/>
              </a:rPr>
              <a:t>. </a:t>
            </a:r>
            <a:endParaRPr sz="2800">
              <a:latin typeface="Times New Roman"/>
              <a:ea typeface="Times New Roman"/>
              <a:cs typeface="Times New Roman"/>
            </a:endParaRPr>
          </a:p>
          <a:p>
            <a:r>
              <a:rPr sz="2800">
                <a:latin typeface="Times New Roman"/>
                <a:ea typeface="Times New Roman"/>
                <a:cs typeface="Times New Roman"/>
              </a:rPr>
              <a:t>Работая</a:t>
            </a:r>
            <a:r>
              <a:rPr sz="2800">
                <a:latin typeface="Times New Roman"/>
                <a:ea typeface="Times New Roman"/>
                <a:cs typeface="Times New Roman"/>
              </a:rPr>
              <a:t> с </a:t>
            </a:r>
            <a:r>
              <a:rPr sz="2800">
                <a:latin typeface="Times New Roman"/>
                <a:ea typeface="Times New Roman"/>
                <a:cs typeface="Times New Roman"/>
              </a:rPr>
              <a:t>детьми</a:t>
            </a:r>
            <a:r>
              <a:rPr sz="2800">
                <a:latin typeface="Times New Roman"/>
                <a:ea typeface="Times New Roman"/>
                <a:cs typeface="Times New Roman"/>
              </a:rPr>
              <a:t> </a:t>
            </a:r>
            <a:r>
              <a:rPr sz="2800">
                <a:latin typeface="Times New Roman"/>
                <a:ea typeface="Times New Roman"/>
                <a:cs typeface="Times New Roman"/>
              </a:rPr>
              <a:t>средней</a:t>
            </a:r>
            <a:r>
              <a:rPr sz="2800">
                <a:latin typeface="Times New Roman"/>
                <a:ea typeface="Times New Roman"/>
                <a:cs typeface="Times New Roman"/>
              </a:rPr>
              <a:t> </a:t>
            </a:r>
            <a:r>
              <a:rPr sz="2800">
                <a:latin typeface="Times New Roman"/>
                <a:ea typeface="Times New Roman"/>
                <a:cs typeface="Times New Roman"/>
              </a:rPr>
              <a:t>группы</a:t>
            </a:r>
            <a:r>
              <a:rPr sz="2800">
                <a:latin typeface="Times New Roman"/>
                <a:ea typeface="Times New Roman"/>
                <a:cs typeface="Times New Roman"/>
              </a:rPr>
              <a:t>, </a:t>
            </a:r>
            <a:r>
              <a:rPr sz="2800">
                <a:latin typeface="Times New Roman"/>
                <a:ea typeface="Times New Roman"/>
                <a:cs typeface="Times New Roman"/>
              </a:rPr>
              <a:t>использую</a:t>
            </a:r>
            <a:r>
              <a:rPr sz="2800">
                <a:latin typeface="Times New Roman"/>
                <a:ea typeface="Times New Roman"/>
                <a:cs typeface="Times New Roman"/>
              </a:rPr>
              <a:t> </a:t>
            </a:r>
            <a:r>
              <a:rPr sz="2800">
                <a:latin typeface="Times New Roman"/>
                <a:ea typeface="Times New Roman"/>
                <a:cs typeface="Times New Roman"/>
              </a:rPr>
              <a:t>данное</a:t>
            </a:r>
            <a:r>
              <a:rPr sz="2800">
                <a:latin typeface="Times New Roman"/>
                <a:ea typeface="Times New Roman"/>
                <a:cs typeface="Times New Roman"/>
              </a:rPr>
              <a:t> </a:t>
            </a:r>
            <a:r>
              <a:rPr sz="2800">
                <a:latin typeface="Times New Roman"/>
                <a:ea typeface="Times New Roman"/>
                <a:cs typeface="Times New Roman"/>
              </a:rPr>
              <a:t>пособие</a:t>
            </a:r>
            <a:r>
              <a:rPr sz="2800">
                <a:latin typeface="Times New Roman"/>
                <a:ea typeface="Times New Roman"/>
                <a:cs typeface="Times New Roman"/>
              </a:rPr>
              <a:t> </a:t>
            </a:r>
            <a:r>
              <a:rPr sz="2800">
                <a:latin typeface="Times New Roman"/>
                <a:ea typeface="Times New Roman"/>
                <a:cs typeface="Times New Roman"/>
              </a:rPr>
              <a:t>для</a:t>
            </a:r>
            <a:r>
              <a:rPr sz="2800">
                <a:latin typeface="Times New Roman"/>
                <a:ea typeface="Times New Roman"/>
                <a:cs typeface="Times New Roman"/>
              </a:rPr>
              <a:t>  </a:t>
            </a:r>
            <a:r>
              <a:rPr sz="2800">
                <a:latin typeface="Times New Roman"/>
                <a:ea typeface="Times New Roman"/>
                <a:cs typeface="Times New Roman"/>
              </a:rPr>
              <a:t>решения</a:t>
            </a:r>
            <a:r>
              <a:rPr sz="2800">
                <a:latin typeface="Times New Roman"/>
                <a:ea typeface="Times New Roman"/>
                <a:cs typeface="Times New Roman"/>
              </a:rPr>
              <a:t>  </a:t>
            </a:r>
            <a:r>
              <a:rPr sz="2800">
                <a:latin typeface="Times New Roman"/>
                <a:ea typeface="Times New Roman"/>
                <a:cs typeface="Times New Roman"/>
              </a:rPr>
              <a:t>ряда</a:t>
            </a:r>
            <a:r>
              <a:rPr sz="2800">
                <a:latin typeface="Times New Roman"/>
                <a:ea typeface="Times New Roman"/>
                <a:cs typeface="Times New Roman"/>
              </a:rPr>
              <a:t> </a:t>
            </a:r>
            <a:r>
              <a:rPr sz="2800">
                <a:latin typeface="Times New Roman"/>
                <a:ea typeface="Times New Roman"/>
                <a:cs typeface="Times New Roman"/>
              </a:rPr>
              <a:t>образовательных</a:t>
            </a:r>
            <a:r>
              <a:rPr sz="2800">
                <a:latin typeface="Times New Roman"/>
                <a:ea typeface="Times New Roman"/>
                <a:cs typeface="Times New Roman"/>
              </a:rPr>
              <a:t> </a:t>
            </a:r>
            <a:r>
              <a:rPr sz="2800">
                <a:latin typeface="Times New Roman"/>
                <a:ea typeface="Times New Roman"/>
                <a:cs typeface="Times New Roman"/>
              </a:rPr>
              <a:t>задач</a:t>
            </a:r>
            <a:r>
              <a:rPr sz="2800">
                <a:latin typeface="Times New Roman"/>
                <a:ea typeface="Times New Roman"/>
                <a:cs typeface="Times New Roman"/>
              </a:rPr>
              <a:t>, </a:t>
            </a:r>
            <a:r>
              <a:rPr sz="2800">
                <a:latin typeface="Times New Roman"/>
                <a:ea typeface="Times New Roman"/>
                <a:cs typeface="Times New Roman"/>
              </a:rPr>
              <a:t>развития</a:t>
            </a:r>
            <a:r>
              <a:rPr sz="2800">
                <a:latin typeface="Times New Roman"/>
                <a:ea typeface="Times New Roman"/>
                <a:cs typeface="Times New Roman"/>
              </a:rPr>
              <a:t> </a:t>
            </a:r>
            <a:r>
              <a:rPr sz="2800">
                <a:latin typeface="Times New Roman"/>
                <a:ea typeface="Times New Roman"/>
                <a:cs typeface="Times New Roman"/>
              </a:rPr>
              <a:t>художественно</a:t>
            </a:r>
            <a:r>
              <a:rPr sz="2800">
                <a:latin typeface="Times New Roman"/>
                <a:ea typeface="Times New Roman"/>
                <a:cs typeface="Times New Roman"/>
              </a:rPr>
              <a:t> - </a:t>
            </a:r>
            <a:r>
              <a:rPr sz="2800">
                <a:latin typeface="Times New Roman"/>
                <a:ea typeface="Times New Roman"/>
                <a:cs typeface="Times New Roman"/>
              </a:rPr>
              <a:t>творческих</a:t>
            </a:r>
            <a:r>
              <a:rPr sz="2800">
                <a:latin typeface="Times New Roman"/>
                <a:ea typeface="Times New Roman"/>
                <a:cs typeface="Times New Roman"/>
              </a:rPr>
              <a:t> </a:t>
            </a:r>
            <a:r>
              <a:rPr sz="2800">
                <a:latin typeface="Times New Roman"/>
                <a:ea typeface="Times New Roman"/>
                <a:cs typeface="Times New Roman"/>
              </a:rPr>
              <a:t>способностей</a:t>
            </a:r>
            <a:r>
              <a:rPr sz="2800">
                <a:latin typeface="Times New Roman"/>
                <a:ea typeface="Times New Roman"/>
                <a:cs typeface="Times New Roman"/>
              </a:rPr>
              <a:t> </a:t>
            </a:r>
            <a:r>
              <a:rPr sz="2800">
                <a:latin typeface="Times New Roman"/>
                <a:ea typeface="Times New Roman"/>
                <a:cs typeface="Times New Roman"/>
              </a:rPr>
              <a:t>детей</a:t>
            </a:r>
            <a:r>
              <a:rPr sz="2800">
                <a:latin typeface="Times New Roman"/>
                <a:ea typeface="Times New Roman"/>
                <a:cs typeface="Times New Roman"/>
              </a:rPr>
              <a:t>, </a:t>
            </a:r>
            <a:r>
              <a:rPr sz="2800">
                <a:latin typeface="Times New Roman"/>
                <a:ea typeface="Times New Roman"/>
                <a:cs typeface="Times New Roman"/>
              </a:rPr>
              <a:t>воображения</a:t>
            </a:r>
            <a:r>
              <a:rPr sz="2800">
                <a:latin typeface="Times New Roman"/>
                <a:ea typeface="Times New Roman"/>
                <a:cs typeface="Times New Roman"/>
              </a:rPr>
              <a:t>, </a:t>
            </a:r>
            <a:r>
              <a:rPr sz="2800">
                <a:latin typeface="Times New Roman"/>
                <a:ea typeface="Times New Roman"/>
                <a:cs typeface="Times New Roman"/>
              </a:rPr>
              <a:t>мелкой</a:t>
            </a:r>
            <a:r>
              <a:rPr sz="2800">
                <a:latin typeface="Times New Roman"/>
                <a:ea typeface="Times New Roman"/>
                <a:cs typeface="Times New Roman"/>
              </a:rPr>
              <a:t> </a:t>
            </a:r>
            <a:r>
              <a:rPr sz="2800">
                <a:latin typeface="Times New Roman"/>
                <a:ea typeface="Times New Roman"/>
                <a:cs typeface="Times New Roman"/>
              </a:rPr>
              <a:t>моторики</a:t>
            </a:r>
            <a:r>
              <a:rPr sz="2800">
                <a:latin typeface="Times New Roman"/>
                <a:ea typeface="Times New Roman"/>
                <a:cs typeface="Times New Roman"/>
              </a:rPr>
              <a:t> </a:t>
            </a:r>
            <a:r>
              <a:rPr sz="2800">
                <a:latin typeface="Times New Roman"/>
                <a:ea typeface="Times New Roman"/>
                <a:cs typeface="Times New Roman"/>
              </a:rPr>
              <a:t>пальцев</a:t>
            </a:r>
            <a:r>
              <a:rPr sz="2800">
                <a:latin typeface="Times New Roman"/>
                <a:ea typeface="Times New Roman"/>
                <a:cs typeface="Times New Roman"/>
              </a:rPr>
              <a:t> </a:t>
            </a:r>
            <a:r>
              <a:rPr sz="2800">
                <a:latin typeface="Times New Roman"/>
                <a:ea typeface="Times New Roman"/>
                <a:cs typeface="Times New Roman"/>
              </a:rPr>
              <a:t>рук</a:t>
            </a:r>
            <a:r>
              <a:rPr sz="2800">
                <a:latin typeface="Times New Roman"/>
                <a:ea typeface="Times New Roman"/>
                <a:cs typeface="Times New Roman"/>
              </a:rPr>
              <a:t>. </a:t>
            </a:r>
            <a:r>
              <a:rPr sz="2800">
                <a:latin typeface="Times New Roman"/>
                <a:ea typeface="Times New Roman"/>
                <a:cs typeface="Times New Roman"/>
              </a:rPr>
              <a:t>Так</a:t>
            </a:r>
            <a:r>
              <a:rPr sz="2800">
                <a:latin typeface="Times New Roman"/>
                <a:ea typeface="Times New Roman"/>
                <a:cs typeface="Times New Roman"/>
              </a:rPr>
              <a:t> </a:t>
            </a:r>
            <a:r>
              <a:rPr sz="2800">
                <a:latin typeface="Times New Roman"/>
                <a:ea typeface="Times New Roman"/>
                <a:cs typeface="Times New Roman"/>
              </a:rPr>
              <a:t>же</a:t>
            </a:r>
            <a:r>
              <a:rPr sz="2800">
                <a:latin typeface="Times New Roman"/>
                <a:ea typeface="Times New Roman"/>
                <a:cs typeface="Times New Roman"/>
              </a:rPr>
              <a:t> </a:t>
            </a:r>
            <a:r>
              <a:rPr sz="2800">
                <a:latin typeface="Times New Roman"/>
                <a:ea typeface="Times New Roman"/>
                <a:cs typeface="Times New Roman"/>
              </a:rPr>
              <a:t>при</a:t>
            </a:r>
            <a:r>
              <a:rPr sz="2800">
                <a:latin typeface="Times New Roman"/>
                <a:ea typeface="Times New Roman"/>
                <a:cs typeface="Times New Roman"/>
              </a:rPr>
              <a:t> </a:t>
            </a:r>
            <a:r>
              <a:rPr sz="2800">
                <a:latin typeface="Times New Roman"/>
                <a:ea typeface="Times New Roman"/>
                <a:cs typeface="Times New Roman"/>
              </a:rPr>
              <a:t>работе</a:t>
            </a:r>
            <a:r>
              <a:rPr sz="2800">
                <a:latin typeface="Times New Roman"/>
                <a:ea typeface="Times New Roman"/>
                <a:cs typeface="Times New Roman"/>
              </a:rPr>
              <a:t> с </a:t>
            </a:r>
            <a:r>
              <a:rPr sz="2800">
                <a:latin typeface="Times New Roman"/>
                <a:ea typeface="Times New Roman"/>
                <a:cs typeface="Times New Roman"/>
              </a:rPr>
              <a:t>изделиями</a:t>
            </a:r>
            <a:r>
              <a:rPr sz="2800">
                <a:latin typeface="Times New Roman"/>
                <a:ea typeface="Times New Roman"/>
                <a:cs typeface="Times New Roman"/>
              </a:rPr>
              <a:t> </a:t>
            </a:r>
            <a:r>
              <a:rPr sz="2800">
                <a:latin typeface="Times New Roman"/>
                <a:ea typeface="Times New Roman"/>
                <a:cs typeface="Times New Roman"/>
              </a:rPr>
              <a:t>из</a:t>
            </a:r>
            <a:r>
              <a:rPr sz="2800">
                <a:latin typeface="Times New Roman"/>
                <a:ea typeface="Times New Roman"/>
                <a:cs typeface="Times New Roman"/>
              </a:rPr>
              <a:t> </a:t>
            </a:r>
            <a:r>
              <a:rPr sz="2800">
                <a:latin typeface="Times New Roman"/>
                <a:ea typeface="Times New Roman"/>
                <a:cs typeface="Times New Roman"/>
              </a:rPr>
              <a:t>ниток</a:t>
            </a:r>
            <a:r>
              <a:rPr sz="2800">
                <a:latin typeface="Times New Roman"/>
                <a:ea typeface="Times New Roman"/>
                <a:cs typeface="Times New Roman"/>
              </a:rPr>
              <a:t>, </a:t>
            </a:r>
            <a:r>
              <a:rPr sz="2800">
                <a:latin typeface="Times New Roman"/>
                <a:ea typeface="Times New Roman"/>
                <a:cs typeface="Times New Roman"/>
              </a:rPr>
              <a:t>изготовленных</a:t>
            </a:r>
            <a:r>
              <a:rPr sz="2800">
                <a:latin typeface="Times New Roman"/>
                <a:ea typeface="Times New Roman"/>
                <a:cs typeface="Times New Roman"/>
              </a:rPr>
              <a:t> </a:t>
            </a:r>
            <a:r>
              <a:rPr sz="2800">
                <a:latin typeface="Times New Roman"/>
                <a:ea typeface="Times New Roman"/>
                <a:cs typeface="Times New Roman"/>
              </a:rPr>
              <a:t>детьми</a:t>
            </a:r>
            <a:r>
              <a:rPr sz="2800">
                <a:latin typeface="Times New Roman"/>
                <a:ea typeface="Times New Roman"/>
                <a:cs typeface="Times New Roman"/>
              </a:rPr>
              <a:t>, </a:t>
            </a:r>
            <a:r>
              <a:rPr sz="2800">
                <a:latin typeface="Times New Roman"/>
                <a:ea typeface="Times New Roman"/>
                <a:cs typeface="Times New Roman"/>
              </a:rPr>
              <a:t>развивается</a:t>
            </a:r>
            <a:r>
              <a:rPr sz="2800">
                <a:latin typeface="Times New Roman"/>
                <a:ea typeface="Times New Roman"/>
                <a:cs typeface="Times New Roman"/>
              </a:rPr>
              <a:t> </a:t>
            </a:r>
            <a:r>
              <a:rPr sz="2800">
                <a:latin typeface="Times New Roman"/>
                <a:ea typeface="Times New Roman"/>
                <a:cs typeface="Times New Roman"/>
              </a:rPr>
              <a:t>усидчивости</a:t>
            </a:r>
            <a:r>
              <a:rPr sz="2800">
                <a:latin typeface="Times New Roman"/>
                <a:ea typeface="Times New Roman"/>
                <a:cs typeface="Times New Roman"/>
              </a:rPr>
              <a:t>, </a:t>
            </a:r>
            <a:r>
              <a:rPr sz="2800">
                <a:latin typeface="Times New Roman"/>
                <a:ea typeface="Times New Roman"/>
                <a:cs typeface="Times New Roman"/>
              </a:rPr>
              <a:t>самооценка</a:t>
            </a:r>
            <a:r>
              <a:rPr sz="2800">
                <a:latin typeface="Times New Roman"/>
                <a:ea typeface="Times New Roman"/>
                <a:cs typeface="Times New Roman"/>
              </a:rPr>
              <a:t> у </a:t>
            </a:r>
            <a:r>
              <a:rPr sz="2800">
                <a:latin typeface="Times New Roman"/>
                <a:ea typeface="Times New Roman"/>
                <a:cs typeface="Times New Roman"/>
              </a:rPr>
              <a:t>детей</a:t>
            </a:r>
            <a:r>
              <a:rPr sz="2800">
                <a:latin typeface="Times New Roman"/>
                <a:ea typeface="Times New Roman"/>
                <a:cs typeface="Times New Roman"/>
              </a:rPr>
              <a:t>, </a:t>
            </a:r>
            <a:r>
              <a:rPr sz="2800">
                <a:latin typeface="Times New Roman"/>
                <a:ea typeface="Times New Roman"/>
                <a:cs typeface="Times New Roman"/>
              </a:rPr>
              <a:t>такие</a:t>
            </a:r>
            <a:r>
              <a:rPr sz="2800">
                <a:latin typeface="Times New Roman"/>
                <a:ea typeface="Times New Roman"/>
                <a:cs typeface="Times New Roman"/>
              </a:rPr>
              <a:t> </a:t>
            </a:r>
            <a:r>
              <a:rPr sz="2800">
                <a:latin typeface="Times New Roman"/>
                <a:ea typeface="Times New Roman"/>
                <a:cs typeface="Times New Roman"/>
              </a:rPr>
              <a:t>нравственные</a:t>
            </a:r>
            <a:r>
              <a:rPr sz="2800">
                <a:latin typeface="Times New Roman"/>
                <a:ea typeface="Times New Roman"/>
                <a:cs typeface="Times New Roman"/>
              </a:rPr>
              <a:t> </a:t>
            </a:r>
            <a:r>
              <a:rPr sz="2800">
                <a:latin typeface="Times New Roman"/>
                <a:ea typeface="Times New Roman"/>
                <a:cs typeface="Times New Roman"/>
              </a:rPr>
              <a:t>качества</a:t>
            </a:r>
            <a:r>
              <a:rPr sz="2800">
                <a:latin typeface="Times New Roman"/>
                <a:ea typeface="Times New Roman"/>
                <a:cs typeface="Times New Roman"/>
              </a:rPr>
              <a:t>, </a:t>
            </a:r>
            <a:r>
              <a:rPr sz="2800">
                <a:latin typeface="Times New Roman"/>
                <a:ea typeface="Times New Roman"/>
                <a:cs typeface="Times New Roman"/>
              </a:rPr>
              <a:t>как</a:t>
            </a:r>
            <a:r>
              <a:rPr sz="2800">
                <a:latin typeface="Times New Roman"/>
                <a:ea typeface="Times New Roman"/>
                <a:cs typeface="Times New Roman"/>
              </a:rPr>
              <a:t> </a:t>
            </a:r>
            <a:r>
              <a:rPr sz="2800">
                <a:latin typeface="Times New Roman"/>
                <a:ea typeface="Times New Roman"/>
                <a:cs typeface="Times New Roman"/>
              </a:rPr>
              <a:t>взаимопомощь</a:t>
            </a:r>
            <a:r>
              <a:rPr sz="2800">
                <a:latin typeface="Times New Roman"/>
                <a:ea typeface="Times New Roman"/>
                <a:cs typeface="Times New Roman"/>
              </a:rPr>
              <a:t>, </a:t>
            </a:r>
            <a:r>
              <a:rPr sz="2800">
                <a:latin typeface="Times New Roman"/>
                <a:ea typeface="Times New Roman"/>
                <a:cs typeface="Times New Roman"/>
              </a:rPr>
              <a:t>умение</a:t>
            </a:r>
            <a:r>
              <a:rPr sz="2800">
                <a:latin typeface="Times New Roman"/>
                <a:ea typeface="Times New Roman"/>
                <a:cs typeface="Times New Roman"/>
              </a:rPr>
              <a:t> </a:t>
            </a:r>
            <a:r>
              <a:rPr sz="2800">
                <a:latin typeface="Times New Roman"/>
                <a:ea typeface="Times New Roman"/>
                <a:cs typeface="Times New Roman"/>
              </a:rPr>
              <a:t>работать</a:t>
            </a:r>
            <a:r>
              <a:rPr sz="2800">
                <a:latin typeface="Times New Roman"/>
                <a:ea typeface="Times New Roman"/>
                <a:cs typeface="Times New Roman"/>
              </a:rPr>
              <a:t> </a:t>
            </a:r>
            <a:r>
              <a:rPr sz="2800">
                <a:latin typeface="Times New Roman"/>
                <a:ea typeface="Times New Roman"/>
                <a:cs typeface="Times New Roman"/>
              </a:rPr>
              <a:t>парами</a:t>
            </a:r>
            <a:r>
              <a:rPr sz="2800">
                <a:latin typeface="Times New Roman"/>
                <a:ea typeface="Times New Roman"/>
                <a:cs typeface="Times New Roman"/>
              </a:rPr>
              <a:t>, </a:t>
            </a:r>
            <a:r>
              <a:rPr sz="2800">
                <a:latin typeface="Times New Roman"/>
                <a:ea typeface="Times New Roman"/>
                <a:cs typeface="Times New Roman"/>
              </a:rPr>
              <a:t>командой</a:t>
            </a:r>
            <a:r>
              <a:rPr sz="2800">
                <a:latin typeface="Times New Roman"/>
                <a:ea typeface="Times New Roman"/>
                <a:cs typeface="Times New Roman"/>
              </a:rPr>
              <a:t>.  </a:t>
            </a:r>
            <a:endParaRPr sz="2800">
              <a:latin typeface="Times New Roman"/>
              <a:ea typeface="Times New Roman"/>
              <a:cs typeface="Times New Roman"/>
            </a:endParaRPr>
          </a:p>
          <a:p>
            <a:endParaRPr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hidden="false" id="99" name="Shape 99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</a:lstStyle>
          <a:p>
            <a:pPr algn="ctr"/>
            <a:r>
              <a:rPr sz="28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Введение</a:t>
            </a:r>
            <a:endParaRPr sz="280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</p:cSld>
</p:sld>
</file>

<file path=ppt/slides/slide3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4="http://schemas.microsoft.com/office/spreadsheetml/2009/9/main" xmlns:xdr="http://schemas.openxmlformats.org/drawingml/2006/spreadsheetDrawing" xmlns:xm="http://schemas.microsoft.com/office/excel/2006/main" mc:Ignorable="co co-ooxml w14 x14 w15" showMasterSp="true">
  <p:cSld name="">
    <p:spTree>
      <p:nvGrpSpPr>
        <p:cNvPr hidden="false" id="100" name="GroupShape 100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01" name="Shape 101"/>
          <p:cNvSpPr txBox="true"/>
          <p:nvPr isPhoto="false">
            <p:ph idx="1" type="body"/>
          </p:nvPr>
        </p:nvSpPr>
        <p:spPr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</a:lstStyle>
          <a:p>
            <a:pPr>
              <a:buNone/>
            </a:pPr>
            <a:r>
              <a:rPr sz="2800">
                <a:latin typeface="Times New Roman"/>
                <a:ea typeface="Times New Roman"/>
                <a:cs typeface="Times New Roman"/>
              </a:rPr>
              <a:t>МАТЕРИАЛ:</a:t>
            </a:r>
            <a:endParaRPr sz="2800">
              <a:latin typeface="Times New Roman"/>
              <a:ea typeface="Times New Roman"/>
              <a:cs typeface="Times New Roman"/>
            </a:endParaRPr>
          </a:p>
          <a:p>
            <a:pPr lvl="0"/>
            <a:r>
              <a:rPr>
                <a:latin typeface="Times New Roman"/>
                <a:ea typeface="Times New Roman"/>
                <a:cs typeface="Times New Roman"/>
              </a:rPr>
              <a:t>Плюшевая</a:t>
            </a:r>
            <a:r>
              <a:rPr>
                <a:latin typeface="Times New Roman"/>
                <a:ea typeface="Times New Roman"/>
                <a:cs typeface="Times New Roman"/>
              </a:rPr>
              <a:t> </a:t>
            </a:r>
            <a:r>
              <a:rPr>
                <a:latin typeface="Times New Roman"/>
                <a:ea typeface="Times New Roman"/>
                <a:cs typeface="Times New Roman"/>
              </a:rPr>
              <a:t>пряжа</a:t>
            </a:r>
            <a:endParaRPr>
              <a:latin typeface="Times New Roman"/>
              <a:ea typeface="Times New Roman"/>
              <a:cs typeface="Times New Roman"/>
            </a:endParaRPr>
          </a:p>
          <a:p>
            <a:pPr lvl="0"/>
            <a:r>
              <a:rPr>
                <a:latin typeface="Times New Roman"/>
                <a:ea typeface="Times New Roman"/>
                <a:cs typeface="Times New Roman"/>
              </a:rPr>
              <a:t>Скотч</a:t>
            </a:r>
            <a:endParaRPr>
              <a:latin typeface="Times New Roman"/>
              <a:ea typeface="Times New Roman"/>
              <a:cs typeface="Times New Roman"/>
            </a:endParaRPr>
          </a:p>
          <a:p>
            <a:pPr lvl="0"/>
            <a:r>
              <a:rPr>
                <a:latin typeface="Times New Roman"/>
                <a:ea typeface="Times New Roman"/>
                <a:cs typeface="Times New Roman"/>
              </a:rPr>
              <a:t>Стол</a:t>
            </a:r>
            <a:endParaRPr>
              <a:latin typeface="Times New Roman"/>
              <a:ea typeface="Times New Roman"/>
              <a:cs typeface="Times New Roman"/>
            </a:endParaRPr>
          </a:p>
          <a:p>
            <a:pPr lvl="0"/>
            <a:r>
              <a:rPr>
                <a:latin typeface="Times New Roman"/>
                <a:ea typeface="Times New Roman"/>
                <a:cs typeface="Times New Roman"/>
              </a:rPr>
              <a:t>Ножницы</a:t>
            </a:r>
            <a:endParaRPr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hidden="false" id="102" name="Shape 102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</a:lstStyle>
          <a:p>
            <a:r>
              <a:rPr>
                <a:latin typeface="Times New Roman"/>
                <a:ea typeface="Times New Roman"/>
                <a:cs typeface="Times New Roman"/>
              </a:rPr>
              <a:t>1 </a:t>
            </a:r>
            <a:r>
              <a:rPr>
                <a:latin typeface="Times New Roman"/>
                <a:ea typeface="Times New Roman"/>
                <a:cs typeface="Times New Roman"/>
              </a:rPr>
              <a:t>игра</a:t>
            </a:r>
            <a:r>
              <a:rPr>
                <a:latin typeface="Times New Roman"/>
                <a:ea typeface="Times New Roman"/>
                <a:cs typeface="Times New Roman"/>
              </a:rPr>
              <a:t> «</a:t>
            </a:r>
            <a:r>
              <a:rPr>
                <a:latin typeface="Times New Roman"/>
                <a:ea typeface="Times New Roman"/>
                <a:cs typeface="Times New Roman"/>
              </a:rPr>
              <a:t>Расти</a:t>
            </a:r>
            <a:r>
              <a:rPr>
                <a:latin typeface="Times New Roman"/>
                <a:ea typeface="Times New Roman"/>
                <a:cs typeface="Times New Roman"/>
              </a:rPr>
              <a:t> </a:t>
            </a:r>
            <a:r>
              <a:rPr>
                <a:latin typeface="Times New Roman"/>
                <a:ea typeface="Times New Roman"/>
                <a:cs typeface="Times New Roman"/>
              </a:rPr>
              <a:t>коса</a:t>
            </a:r>
            <a:r>
              <a:rPr>
                <a:latin typeface="Times New Roman"/>
                <a:ea typeface="Times New Roman"/>
                <a:cs typeface="Times New Roman"/>
              </a:rPr>
              <a:t> </a:t>
            </a:r>
            <a:r>
              <a:rPr>
                <a:latin typeface="Times New Roman"/>
                <a:ea typeface="Times New Roman"/>
                <a:cs typeface="Times New Roman"/>
              </a:rPr>
              <a:t>до</a:t>
            </a:r>
            <a:r>
              <a:rPr>
                <a:latin typeface="Times New Roman"/>
                <a:ea typeface="Times New Roman"/>
                <a:cs typeface="Times New Roman"/>
              </a:rPr>
              <a:t> </a:t>
            </a:r>
            <a:r>
              <a:rPr>
                <a:latin typeface="Times New Roman"/>
                <a:ea typeface="Times New Roman"/>
                <a:cs typeface="Times New Roman"/>
              </a:rPr>
              <a:t>пояса</a:t>
            </a:r>
            <a:r>
              <a:rPr>
                <a:latin typeface="Times New Roman"/>
                <a:ea typeface="Times New Roman"/>
                <a:cs typeface="Times New Roman"/>
              </a:rPr>
              <a:t>»</a:t>
            </a:r>
            <a:endParaRPr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hidden="false" id="104" name="Picture 104"/>
          <p:cNvPicPr preferRelativeResize="true"/>
          <p:nvPr isPhoto="false"/>
        </p:nvPicPr>
        <p:blipFill>
          <a:blip r:embed="rId1"/>
          <a:srcRect b="18501" l="10332" r="34150" t="14300"/>
          <a:stretch/>
        </p:blipFill>
        <p:spPr>
          <a:xfrm flipH="false" flipV="false" rot="0">
            <a:off x="3491880" y="2564904"/>
            <a:ext cx="4644008" cy="3096344"/>
          </a:xfrm>
          <a:prstGeom prst="rect">
            <a:avLst/>
          </a:prstGeom>
          <a:ln w="9525">
            <a:noFill/>
            <a:headEnd len="med" type="none" w="med"/>
            <a:tailEnd len="med" type="none" w="med"/>
          </a:ln>
        </p:spPr>
      </p:pic>
    </p:spTree>
  </p:cSld>
</p:sld>
</file>

<file path=ppt/slides/slide4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4="http://schemas.microsoft.com/office/spreadsheetml/2009/9/main" xmlns:xdr="http://schemas.openxmlformats.org/drawingml/2006/spreadsheetDrawing" xmlns:xm="http://schemas.microsoft.com/office/excel/2006/main" mc:Ignorable="co co-ooxml w14 x14 w15" showMasterSp="true">
  <p:cSld name="">
    <p:spTree>
      <p:nvGrpSpPr>
        <p:cNvPr hidden="false" id="105" name="GroupShape 105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06" name="Shape 106"/>
          <p:cNvSpPr txBox="true"/>
          <p:nvPr isPhoto="false">
            <p:ph idx="1" type="body"/>
          </p:nvPr>
        </p:nvSpPr>
        <p:spPr>
          <a:xfrm flipH="false" flipV="false" rot="0">
            <a:off x="251519" y="548680"/>
            <a:ext cx="8568952" cy="5256584"/>
          </a:xfrm>
          <a:prstGeom prst="rect">
            <a:avLst/>
          </a:prstGeom>
        </p:spPr>
        <p:txBody>
          <a:bodyPr anchor="ctr">
            <a:normAutofit fontScale="100%" lnSpcReduction="0%"/>
          </a:bodyPr>
          <a:lstStyle>
            <a:defPPr/>
            <a:lvl1pPr lvl="0"/>
          </a:lstStyle>
          <a:p>
            <a:pPr algn="ctr">
              <a:buNone/>
            </a:pPr>
            <a:r>
              <a:rPr b="true" sz="3000">
                <a:latin typeface="Times New Roman"/>
                <a:ea typeface="Times New Roman"/>
                <a:cs typeface="Times New Roman"/>
              </a:rPr>
              <a:t>ХОД </a:t>
            </a:r>
            <a:r>
              <a:rPr b="true" sz="3000">
                <a:latin typeface="Times New Roman"/>
                <a:ea typeface="Times New Roman"/>
                <a:cs typeface="Times New Roman"/>
              </a:rPr>
              <a:t>ИГРЫ</a:t>
            </a:r>
            <a:endParaRPr b="true" sz="3000">
              <a:latin typeface="Times New Roman"/>
              <a:ea typeface="Times New Roman"/>
              <a:cs typeface="Times New Roman"/>
            </a:endParaRPr>
          </a:p>
          <a:p>
            <a:pPr algn="ctr">
              <a:buNone/>
            </a:pPr>
            <a:endParaRPr b="true" sz="2600">
              <a:latin typeface="Times New Roman"/>
              <a:ea typeface="Times New Roman"/>
              <a:cs typeface="Times New Roman"/>
            </a:endParaRPr>
          </a:p>
          <a:p>
            <a:r>
              <a:rPr sz="2600">
                <a:latin typeface="Times New Roman"/>
                <a:ea typeface="Times New Roman"/>
                <a:cs typeface="Times New Roman"/>
              </a:rPr>
              <a:t>Нарезаем толстую пряжу трех разных цветов,  примерно по 40см и сверху завязываем узел. Прикрепляем к столу узел и </a:t>
            </a:r>
            <a:r>
              <a:rPr sz="2600">
                <a:latin typeface="Times New Roman"/>
                <a:ea typeface="Times New Roman"/>
                <a:cs typeface="Times New Roman"/>
              </a:rPr>
              <a:t>проговариваем </a:t>
            </a:r>
            <a:r>
              <a:rPr sz="2600">
                <a:latin typeface="Times New Roman"/>
                <a:ea typeface="Times New Roman"/>
                <a:cs typeface="Times New Roman"/>
              </a:rPr>
              <a:t>ребенку</a:t>
            </a:r>
            <a:r>
              <a:rPr sz="2600">
                <a:latin typeface="Times New Roman"/>
                <a:ea typeface="Times New Roman"/>
                <a:cs typeface="Times New Roman"/>
              </a:rPr>
              <a:t> задание</a:t>
            </a:r>
            <a:r>
              <a:rPr sz="2600">
                <a:latin typeface="Times New Roman"/>
                <a:ea typeface="Times New Roman"/>
                <a:cs typeface="Times New Roman"/>
              </a:rPr>
              <a:t>: «Возьми </a:t>
            </a:r>
            <a:r>
              <a:rPr sz="2600">
                <a:latin typeface="Times New Roman"/>
                <a:ea typeface="Times New Roman"/>
                <a:cs typeface="Times New Roman"/>
              </a:rPr>
              <a:t>в правую руку  красную нить и положи ее между </a:t>
            </a:r>
            <a:r>
              <a:rPr sz="2600">
                <a:latin typeface="Times New Roman"/>
                <a:ea typeface="Times New Roman"/>
                <a:cs typeface="Times New Roman"/>
              </a:rPr>
              <a:t>син</a:t>
            </a:r>
            <a:r>
              <a:rPr sz="2600">
                <a:latin typeface="Times New Roman"/>
                <a:ea typeface="Times New Roman"/>
                <a:cs typeface="Times New Roman"/>
              </a:rPr>
              <a:t>е</a:t>
            </a:r>
            <a:r>
              <a:rPr sz="2600">
                <a:latin typeface="Times New Roman"/>
                <a:ea typeface="Times New Roman"/>
                <a:cs typeface="Times New Roman"/>
              </a:rPr>
              <a:t>й </a:t>
            </a:r>
            <a:r>
              <a:rPr sz="2600">
                <a:latin typeface="Times New Roman"/>
                <a:ea typeface="Times New Roman"/>
                <a:cs typeface="Times New Roman"/>
              </a:rPr>
              <a:t>и коричневой. Теперь левой рукой возьми синюю нитку и </a:t>
            </a:r>
            <a:r>
              <a:rPr sz="2600">
                <a:latin typeface="Times New Roman"/>
                <a:ea typeface="Times New Roman"/>
                <a:cs typeface="Times New Roman"/>
              </a:rPr>
              <a:t>положи</a:t>
            </a:r>
            <a:r>
              <a:rPr sz="2600">
                <a:latin typeface="Times New Roman"/>
                <a:ea typeface="Times New Roman"/>
                <a:cs typeface="Times New Roman"/>
              </a:rPr>
              <a:t> </a:t>
            </a:r>
            <a:r>
              <a:rPr sz="2600">
                <a:latin typeface="Times New Roman"/>
                <a:ea typeface="Times New Roman"/>
                <a:cs typeface="Times New Roman"/>
              </a:rPr>
              <a:t>ее между красной и коричневой т.д.» </a:t>
            </a:r>
            <a:endParaRPr sz="2600">
              <a:latin typeface="Times New Roman"/>
              <a:ea typeface="Times New Roman"/>
              <a:cs typeface="Times New Roman"/>
            </a:endParaRPr>
          </a:p>
          <a:p>
            <a:r>
              <a:rPr sz="2600">
                <a:latin typeface="Times New Roman"/>
                <a:ea typeface="Times New Roman"/>
                <a:cs typeface="Times New Roman"/>
              </a:rPr>
              <a:t>Н</a:t>
            </a:r>
            <a:r>
              <a:rPr sz="2600">
                <a:latin typeface="Times New Roman"/>
                <a:ea typeface="Times New Roman"/>
                <a:cs typeface="Times New Roman"/>
              </a:rPr>
              <a:t>а </a:t>
            </a:r>
            <a:r>
              <a:rPr sz="2600">
                <a:latin typeface="Times New Roman"/>
                <a:ea typeface="Times New Roman"/>
                <a:cs typeface="Times New Roman"/>
              </a:rPr>
              <a:t>начальном этапе постоянно проговаривая ребенку, какой рукой берем </a:t>
            </a:r>
            <a:r>
              <a:rPr sz="2600">
                <a:latin typeface="Times New Roman"/>
                <a:ea typeface="Times New Roman"/>
                <a:cs typeface="Times New Roman"/>
              </a:rPr>
              <a:t>нить </a:t>
            </a:r>
            <a:r>
              <a:rPr sz="2600">
                <a:latin typeface="Times New Roman"/>
                <a:ea typeface="Times New Roman"/>
                <a:cs typeface="Times New Roman"/>
              </a:rPr>
              <a:t>како</a:t>
            </a:r>
            <a:r>
              <a:rPr sz="2600">
                <a:latin typeface="Times New Roman"/>
                <a:ea typeface="Times New Roman"/>
                <a:cs typeface="Times New Roman"/>
              </a:rPr>
              <a:t>го</a:t>
            </a:r>
            <a:r>
              <a:rPr sz="2600">
                <a:latin typeface="Times New Roman"/>
                <a:ea typeface="Times New Roman"/>
                <a:cs typeface="Times New Roman"/>
              </a:rPr>
              <a:t> цвет</a:t>
            </a:r>
            <a:r>
              <a:rPr sz="2600">
                <a:latin typeface="Times New Roman"/>
                <a:ea typeface="Times New Roman"/>
                <a:cs typeface="Times New Roman"/>
              </a:rPr>
              <a:t>а</a:t>
            </a:r>
            <a:r>
              <a:rPr sz="2600">
                <a:latin typeface="Times New Roman"/>
                <a:ea typeface="Times New Roman"/>
                <a:cs typeface="Times New Roman"/>
              </a:rPr>
              <a:t> </a:t>
            </a:r>
            <a:r>
              <a:rPr sz="2600">
                <a:latin typeface="Times New Roman"/>
                <a:ea typeface="Times New Roman"/>
                <a:cs typeface="Times New Roman"/>
              </a:rPr>
              <a:t>и куда </a:t>
            </a:r>
            <a:r>
              <a:rPr sz="2600">
                <a:latin typeface="Times New Roman"/>
                <a:ea typeface="Times New Roman"/>
                <a:cs typeface="Times New Roman"/>
              </a:rPr>
              <a:t>перекладываем</a:t>
            </a:r>
            <a:r>
              <a:rPr sz="2600">
                <a:latin typeface="Times New Roman"/>
                <a:ea typeface="Times New Roman"/>
                <a:cs typeface="Times New Roman"/>
              </a:rPr>
              <a:t>. </a:t>
            </a:r>
            <a:r>
              <a:rPr sz="2600">
                <a:latin typeface="Times New Roman"/>
                <a:ea typeface="Times New Roman"/>
                <a:cs typeface="Times New Roman"/>
              </a:rPr>
              <a:t>Когда у ребенка получается плести косичку с комментарием воспитателя, мы усложняем задачу и теперь ребенок сам проговаривает все действия. </a:t>
            </a:r>
            <a:r>
              <a:rPr sz="2600">
                <a:latin typeface="Times New Roman"/>
                <a:ea typeface="Times New Roman"/>
                <a:cs typeface="Times New Roman"/>
              </a:rPr>
              <a:t>Для усложнения задачи предлагаем потешку для заучивания</a:t>
            </a:r>
            <a:r>
              <a:rPr sz="2600">
                <a:latin typeface="Times New Roman"/>
                <a:ea typeface="Times New Roman"/>
                <a:cs typeface="Times New Roman"/>
              </a:rPr>
              <a:t>.  </a:t>
            </a:r>
            <a:endParaRPr sz="2600">
              <a:latin typeface="Times New Roman"/>
              <a:ea typeface="Times New Roman"/>
              <a:cs typeface="Times New Roman"/>
            </a:endParaRPr>
          </a:p>
          <a:p>
            <a:endParaRPr>
              <a:latin typeface="Times New Roman"/>
              <a:ea typeface="Times New Roman"/>
              <a:cs typeface="Times New Roman"/>
            </a:endParaRPr>
          </a:p>
        </p:txBody>
      </p:sp>
    </p:spTree>
  </p:cSld>
</p:sld>
</file>

<file path=ppt/slides/slide5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4="http://schemas.microsoft.com/office/spreadsheetml/2009/9/main" xmlns:xdr="http://schemas.openxmlformats.org/drawingml/2006/spreadsheetDrawing" xmlns:xm="http://schemas.microsoft.com/office/excel/2006/main" mc:Ignorable="co co-ooxml w14 x14 w15" showMasterSp="true">
  <p:cSld name="">
    <p:spTree>
      <p:nvGrpSpPr>
        <p:cNvPr hidden="false" id="107" name="GroupShape 107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08" name="Shape 108"/>
          <p:cNvSpPr txBox="true"/>
          <p:nvPr isPhoto="false">
            <p:ph idx="1" type="body"/>
          </p:nvPr>
        </p:nvSpPr>
        <p:spPr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</a:lstStyle>
          <a:p>
            <a:pPr indent="-514350" marL="624078">
              <a:buFont typeface="+mj-lt"/>
              <a:buAutoNum startAt="1" type="arabicPeriod"/>
            </a:pPr>
            <a:r>
              <a:rPr sz="2400"/>
              <a:t>Развивать</a:t>
            </a:r>
            <a:r>
              <a:rPr sz="2400"/>
              <a:t> </a:t>
            </a:r>
            <a:r>
              <a:rPr sz="2400"/>
              <a:t>внимательность</a:t>
            </a:r>
            <a:r>
              <a:rPr sz="2400"/>
              <a:t>, </a:t>
            </a:r>
            <a:r>
              <a:rPr sz="2400"/>
              <a:t>аккуратность</a:t>
            </a:r>
            <a:r>
              <a:rPr sz="2400"/>
              <a:t>,  </a:t>
            </a:r>
            <a:r>
              <a:rPr sz="2400"/>
              <a:t>интерес</a:t>
            </a:r>
            <a:r>
              <a:rPr sz="2400"/>
              <a:t> к </a:t>
            </a:r>
            <a:r>
              <a:rPr sz="2400"/>
              <a:t>предмету</a:t>
            </a:r>
            <a:r>
              <a:rPr sz="2400"/>
              <a:t>, </a:t>
            </a:r>
            <a:r>
              <a:rPr sz="2400"/>
              <a:t>речь</a:t>
            </a:r>
            <a:r>
              <a:rPr sz="2400"/>
              <a:t>, </a:t>
            </a:r>
            <a:r>
              <a:rPr sz="2400"/>
              <a:t>мелкую</a:t>
            </a:r>
            <a:r>
              <a:rPr sz="2400"/>
              <a:t> </a:t>
            </a:r>
            <a:r>
              <a:rPr sz="2400"/>
              <a:t>моторику</a:t>
            </a:r>
            <a:r>
              <a:rPr sz="2400"/>
              <a:t> </a:t>
            </a:r>
            <a:r>
              <a:rPr sz="2400"/>
              <a:t>рук</a:t>
            </a:r>
            <a:r>
              <a:rPr sz="2400"/>
              <a:t>, </a:t>
            </a:r>
            <a:r>
              <a:rPr sz="2400"/>
              <a:t>познавательные</a:t>
            </a:r>
            <a:r>
              <a:rPr sz="2400"/>
              <a:t> </a:t>
            </a:r>
            <a:r>
              <a:rPr sz="2400"/>
              <a:t>процессы</a:t>
            </a:r>
            <a:r>
              <a:rPr sz="2400"/>
              <a:t>: </a:t>
            </a:r>
            <a:r>
              <a:rPr sz="2400"/>
              <a:t>внимание</a:t>
            </a:r>
            <a:r>
              <a:rPr sz="2400"/>
              <a:t>, </a:t>
            </a:r>
            <a:r>
              <a:rPr sz="2400"/>
              <a:t>память</a:t>
            </a:r>
            <a:r>
              <a:rPr sz="2400"/>
              <a:t>, </a:t>
            </a:r>
            <a:r>
              <a:rPr sz="2400"/>
              <a:t>воображение</a:t>
            </a:r>
            <a:r>
              <a:rPr sz="2400"/>
              <a:t>, </a:t>
            </a:r>
            <a:r>
              <a:rPr sz="2400"/>
              <a:t>наглядно-образное</a:t>
            </a:r>
            <a:r>
              <a:rPr sz="2400"/>
              <a:t> </a:t>
            </a:r>
            <a:r>
              <a:rPr sz="2400"/>
              <a:t>мышление</a:t>
            </a:r>
            <a:r>
              <a:rPr sz="2400"/>
              <a:t>.</a:t>
            </a:r>
            <a:endParaRPr sz="2400"/>
          </a:p>
          <a:p>
            <a:pPr indent="-514350" marL="624078">
              <a:buFont typeface="+mj-lt"/>
              <a:buAutoNum startAt="1" type="arabicPeriod"/>
            </a:pPr>
            <a:r>
              <a:rPr sz="2400"/>
              <a:t>Воспитывать</a:t>
            </a:r>
            <a:r>
              <a:rPr sz="2400"/>
              <a:t> </a:t>
            </a:r>
            <a:r>
              <a:rPr sz="2400"/>
              <a:t>аккуратность</a:t>
            </a:r>
            <a:r>
              <a:rPr sz="2400"/>
              <a:t>, </a:t>
            </a:r>
            <a:r>
              <a:rPr sz="2400"/>
              <a:t>трудолюбие</a:t>
            </a:r>
            <a:r>
              <a:rPr sz="2400"/>
              <a:t>, </a:t>
            </a:r>
            <a:r>
              <a:rPr sz="2400"/>
              <a:t>терпение</a:t>
            </a:r>
            <a:r>
              <a:rPr sz="2400"/>
              <a:t>, </a:t>
            </a:r>
            <a:r>
              <a:rPr sz="2400"/>
              <a:t>любовь</a:t>
            </a:r>
            <a:r>
              <a:rPr sz="2400"/>
              <a:t> к </a:t>
            </a:r>
            <a:r>
              <a:rPr sz="2400"/>
              <a:t>творчеству</a:t>
            </a:r>
            <a:r>
              <a:rPr sz="2400"/>
              <a:t> и </a:t>
            </a:r>
            <a:r>
              <a:rPr sz="2400"/>
              <a:t>красоте</a:t>
            </a:r>
            <a:r>
              <a:rPr sz="2400"/>
              <a:t>.</a:t>
            </a:r>
            <a:endParaRPr sz="2400"/>
          </a:p>
          <a:p>
            <a:pPr indent="-514350" marL="624078">
              <a:buFont typeface="+mj-lt"/>
              <a:buAutoNum startAt="1" type="arabicPeriod"/>
            </a:pPr>
            <a:r>
              <a:rPr sz="2400"/>
              <a:t>Обучить</a:t>
            </a:r>
            <a:r>
              <a:rPr sz="2400"/>
              <a:t> </a:t>
            </a:r>
            <a:r>
              <a:rPr sz="2400"/>
              <a:t>плетению</a:t>
            </a:r>
            <a:r>
              <a:rPr sz="2400"/>
              <a:t> </a:t>
            </a:r>
            <a:r>
              <a:rPr sz="2400"/>
              <a:t>кос</a:t>
            </a:r>
            <a:r>
              <a:rPr sz="2400"/>
              <a:t>.</a:t>
            </a:r>
            <a:endParaRPr sz="2400"/>
          </a:p>
        </p:txBody>
      </p:sp>
      <p:sp>
        <p:nvSpPr>
          <p:cNvPr hidden="false" id="109" name="Shape 109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</a:lstStyle>
          <a:p>
            <a:pPr algn="ctr"/>
            <a:r>
              <a:rPr sz="28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Задачи</a:t>
            </a:r>
            <a:r>
              <a:rPr sz="28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8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игры</a:t>
            </a:r>
            <a:r>
              <a:rPr sz="28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sz="280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</p:cSld>
</p:sld>
</file>

<file path=ppt/slides/slide6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4="http://schemas.microsoft.com/office/spreadsheetml/2009/9/main" xmlns:xdr="http://schemas.openxmlformats.org/drawingml/2006/spreadsheetDrawing" xmlns:xm="http://schemas.microsoft.com/office/excel/2006/main" mc:Ignorable="co co-ooxml w14 x14 w15" showMasterSp="true">
  <p:cSld name="">
    <p:spTree>
      <p:nvGrpSpPr>
        <p:cNvPr hidden="false" id="110" name="GroupShape 110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112" name="Picture 112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467544" y="3140968"/>
            <a:ext cx="3384376" cy="2924944"/>
          </a:xfrm>
          <a:prstGeom prst="rect">
            <a:avLst/>
          </a:prstGeom>
        </p:spPr>
      </p:pic>
      <p:pic>
        <p:nvPicPr>
          <p:cNvPr hidden="false" id="114" name="Picture 114"/>
          <p:cNvPicPr preferRelativeResize="true"/>
          <p:nvPr isPhoto="false"/>
        </p:nvPicPr>
        <p:blipFill>
          <a:blip r:embed="rId2"/>
          <a:srcRect b="18500" l="39863" r="11707" t="13251"/>
          <a:stretch/>
        </p:blipFill>
        <p:spPr>
          <a:xfrm flipH="false" flipV="false" rot="0">
            <a:off x="5148064" y="3140968"/>
            <a:ext cx="3635896" cy="2924944"/>
          </a:xfrm>
          <a:prstGeom prst="rect">
            <a:avLst/>
          </a:prstGeom>
          <a:ln w="9525">
            <a:noFill/>
            <a:headEnd len="med" type="none" w="med"/>
            <a:tailEnd len="med" type="none" w="med"/>
          </a:ln>
        </p:spPr>
      </p:pic>
      <p:pic>
        <p:nvPicPr>
          <p:cNvPr hidden="false" id="116" name="Picture 116"/>
          <p:cNvPicPr preferRelativeResize="true"/>
          <p:nvPr isPhoto="false">
            <p:ph idx="1" type="body"/>
          </p:nvPr>
        </p:nvPicPr>
        <p:blipFill>
          <a:blip r:embed="rId3"/>
          <a:srcRect b="17187" l="13308" r="14203" t="11218"/>
          <a:stretch/>
        </p:blipFill>
        <p:spPr>
          <a:xfrm flipH="false" flipV="false" rot="0">
            <a:off x="2339752" y="476672"/>
            <a:ext cx="4077274" cy="2448272"/>
          </a:xfrm>
          <a:prstGeom prst="rect">
            <a:avLst/>
          </a:prstGeom>
          <a:ln w="9525">
            <a:noFill/>
            <a:headEnd len="med" type="none" w="med"/>
            <a:tailEnd len="med" type="none" w="med"/>
          </a:ln>
        </p:spPr>
      </p:pic>
    </p:spTree>
  </p:cSld>
</p:sld>
</file>

<file path=ppt/slides/slide7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4="http://schemas.microsoft.com/office/spreadsheetml/2009/9/main" xmlns:xdr="http://schemas.openxmlformats.org/drawingml/2006/spreadsheetDrawing" xmlns:xm="http://schemas.microsoft.com/office/excel/2006/main" mc:Ignorable="co co-ooxml w14 x14 w15" showMasterSp="true">
  <p:cSld name="">
    <p:spTree>
      <p:nvGrpSpPr>
        <p:cNvPr hidden="false" id="117" name="GroupShape 117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18" name="Shape 118"/>
          <p:cNvSpPr txBox="true"/>
          <p:nvPr isPhoto="false">
            <p:ph idx="1" type="body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>
              <a:buNone/>
            </a:pPr>
            <a:r>
              <a:rPr>
                <a:latin typeface="Times New Roman"/>
                <a:ea typeface="Times New Roman"/>
                <a:cs typeface="Times New Roman"/>
              </a:rPr>
              <a:t>МАТЕРИАЛ:</a:t>
            </a:r>
            <a:endParaRPr>
              <a:latin typeface="Times New Roman"/>
              <a:ea typeface="Times New Roman"/>
              <a:cs typeface="Times New Roman"/>
            </a:endParaRPr>
          </a:p>
          <a:p>
            <a:pPr lvl="0"/>
            <a:r>
              <a:rPr>
                <a:latin typeface="Times New Roman"/>
                <a:ea typeface="Times New Roman"/>
                <a:cs typeface="Times New Roman"/>
              </a:rPr>
              <a:t>Мот</a:t>
            </a:r>
            <a:r>
              <a:rPr>
                <a:latin typeface="Times New Roman"/>
                <a:ea typeface="Times New Roman"/>
                <a:cs typeface="Times New Roman"/>
              </a:rPr>
              <a:t>ки</a:t>
            </a:r>
            <a:r>
              <a:rPr>
                <a:latin typeface="Times New Roman"/>
                <a:ea typeface="Times New Roman"/>
                <a:cs typeface="Times New Roman"/>
              </a:rPr>
              <a:t> </a:t>
            </a:r>
            <a:r>
              <a:rPr>
                <a:latin typeface="Times New Roman"/>
                <a:ea typeface="Times New Roman"/>
                <a:cs typeface="Times New Roman"/>
              </a:rPr>
              <a:t>  </a:t>
            </a:r>
            <a:r>
              <a:rPr>
                <a:latin typeface="Times New Roman"/>
                <a:ea typeface="Times New Roman"/>
                <a:cs typeface="Times New Roman"/>
              </a:rPr>
              <a:t>нит</a:t>
            </a:r>
            <a:r>
              <a:rPr>
                <a:latin typeface="Times New Roman"/>
                <a:ea typeface="Times New Roman"/>
                <a:cs typeface="Times New Roman"/>
              </a:rPr>
              <a:t>ок</a:t>
            </a:r>
            <a:r>
              <a:rPr>
                <a:latin typeface="Times New Roman"/>
                <a:ea typeface="Times New Roman"/>
                <a:cs typeface="Times New Roman"/>
              </a:rPr>
              <a:t> </a:t>
            </a:r>
            <a:r>
              <a:rPr>
                <a:latin typeface="Times New Roman"/>
                <a:ea typeface="Times New Roman"/>
                <a:cs typeface="Times New Roman"/>
              </a:rPr>
              <a:t>разного</a:t>
            </a:r>
            <a:r>
              <a:rPr>
                <a:latin typeface="Times New Roman"/>
                <a:ea typeface="Times New Roman"/>
                <a:cs typeface="Times New Roman"/>
              </a:rPr>
              <a:t> </a:t>
            </a:r>
            <a:r>
              <a:rPr>
                <a:latin typeface="Times New Roman"/>
                <a:ea typeface="Times New Roman"/>
                <a:cs typeface="Times New Roman"/>
              </a:rPr>
              <a:t>цвета и </a:t>
            </a:r>
            <a:r>
              <a:rPr>
                <a:latin typeface="Times New Roman"/>
                <a:ea typeface="Times New Roman"/>
                <a:cs typeface="Times New Roman"/>
              </a:rPr>
              <a:t>размера</a:t>
            </a:r>
            <a:endParaRPr>
              <a:latin typeface="Times New Roman"/>
              <a:ea typeface="Times New Roman"/>
              <a:cs typeface="Times New Roman"/>
            </a:endParaRPr>
          </a:p>
          <a:p>
            <a:pPr lvl="0"/>
            <a:r>
              <a:rPr>
                <a:latin typeface="Times New Roman"/>
                <a:ea typeface="Times New Roman"/>
                <a:cs typeface="Times New Roman"/>
              </a:rPr>
              <a:t>Коробка</a:t>
            </a:r>
            <a:endParaRPr>
              <a:latin typeface="Times New Roman"/>
              <a:ea typeface="Times New Roman"/>
              <a:cs typeface="Times New Roman"/>
            </a:endParaRPr>
          </a:p>
          <a:p>
            <a:endParaRPr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hidden="false" id="119" name="Shape 119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latin typeface="Times New Roman"/>
                <a:ea typeface="Times New Roman"/>
                <a:cs typeface="Times New Roman"/>
              </a:rPr>
              <a:t>2 </a:t>
            </a:r>
            <a:r>
              <a:rPr>
                <a:latin typeface="Times New Roman"/>
                <a:ea typeface="Times New Roman"/>
                <a:cs typeface="Times New Roman"/>
              </a:rPr>
              <a:t>игра</a:t>
            </a:r>
            <a:r>
              <a:rPr>
                <a:latin typeface="Times New Roman"/>
                <a:ea typeface="Times New Roman"/>
                <a:cs typeface="Times New Roman"/>
              </a:rPr>
              <a:t> «</a:t>
            </a:r>
            <a:r>
              <a:rPr>
                <a:latin typeface="Times New Roman"/>
                <a:ea typeface="Times New Roman"/>
                <a:cs typeface="Times New Roman"/>
              </a:rPr>
              <a:t>Колобки</a:t>
            </a:r>
            <a:r>
              <a:rPr>
                <a:latin typeface="Times New Roman"/>
                <a:ea typeface="Times New Roman"/>
                <a:cs typeface="Times New Roman"/>
              </a:rPr>
              <a:t>»</a:t>
            </a:r>
            <a:endParaRPr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hidden="false" id="121" name="Picture 121"/>
          <p:cNvPicPr preferRelativeResize="true"/>
          <p:nvPr isPhoto="false"/>
        </p:nvPicPr>
        <p:blipFill>
          <a:blip r:embed="rId1"/>
          <a:srcRect b="14300" l="22832" r="26375" t="13251"/>
          <a:stretch/>
        </p:blipFill>
        <p:spPr>
          <a:xfrm flipH="false" flipV="false" rot="0">
            <a:off x="4716016" y="2780928"/>
            <a:ext cx="3832079" cy="2989168"/>
          </a:xfrm>
          <a:prstGeom prst="rect">
            <a:avLst/>
          </a:prstGeom>
          <a:ln w="9525">
            <a:noFill/>
            <a:headEnd len="med" type="none" w="med"/>
            <a:tailEnd len="med" type="none" w="med"/>
          </a:ln>
        </p:spPr>
      </p:pic>
    </p:spTree>
  </p:cSld>
</p:sld>
</file>

<file path=ppt/slides/slide8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4="http://schemas.microsoft.com/office/spreadsheetml/2009/9/main" xmlns:xdr="http://schemas.openxmlformats.org/drawingml/2006/spreadsheetDrawing" xmlns:xm="http://schemas.microsoft.com/office/excel/2006/main" mc:Ignorable="co co-ooxml w14 x14 w15" showMasterSp="true">
  <p:cSld name="">
    <p:spTree>
      <p:nvGrpSpPr>
        <p:cNvPr hidden="false" id="122" name="GroupShape 122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23" name="Shape 123"/>
          <p:cNvSpPr txBox="true"/>
          <p:nvPr isPhoto="false">
            <p:ph idx="1" type="body"/>
          </p:nvPr>
        </p:nvSpPr>
        <p:spPr>
          <a:xfrm flipH="false" flipV="false" rot="0">
            <a:off x="395536" y="476672"/>
            <a:ext cx="8460432" cy="4824536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pPr algn="ctr">
              <a:buNone/>
            </a:pPr>
            <a:r>
              <a:rPr b="true" sz="2800">
                <a:latin typeface="Times New Roman"/>
                <a:ea typeface="Times New Roman"/>
                <a:cs typeface="Times New Roman"/>
              </a:rPr>
              <a:t>ХОД ИГРЫ</a:t>
            </a:r>
            <a:endParaRPr b="true" sz="2800">
              <a:latin typeface="Times New Roman"/>
              <a:ea typeface="Times New Roman"/>
              <a:cs typeface="Times New Roman"/>
            </a:endParaRPr>
          </a:p>
          <a:p>
            <a:r>
              <a:rPr sz="2400">
                <a:latin typeface="Times New Roman"/>
                <a:ea typeface="Times New Roman"/>
                <a:cs typeface="Times New Roman"/>
              </a:rPr>
              <a:t>Для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начала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берем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картонную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коробку</a:t>
            </a:r>
            <a:r>
              <a:rPr sz="2400">
                <a:latin typeface="Times New Roman"/>
                <a:ea typeface="Times New Roman"/>
                <a:cs typeface="Times New Roman"/>
              </a:rPr>
              <a:t>, и </a:t>
            </a:r>
            <a:r>
              <a:rPr sz="2400">
                <a:latin typeface="Times New Roman"/>
                <a:ea typeface="Times New Roman"/>
                <a:cs typeface="Times New Roman"/>
              </a:rPr>
              <a:t>вырезаем</a:t>
            </a:r>
            <a:r>
              <a:rPr sz="2400">
                <a:latin typeface="Times New Roman"/>
                <a:ea typeface="Times New Roman"/>
                <a:cs typeface="Times New Roman"/>
              </a:rPr>
              <a:t> в </a:t>
            </a:r>
            <a:r>
              <a:rPr sz="2400">
                <a:latin typeface="Times New Roman"/>
                <a:ea typeface="Times New Roman"/>
                <a:cs typeface="Times New Roman"/>
              </a:rPr>
              <a:t>ней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отверстия 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разного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диаметра</a:t>
            </a:r>
            <a:r>
              <a:rPr sz="2400">
                <a:latin typeface="Times New Roman"/>
                <a:ea typeface="Times New Roman"/>
                <a:cs typeface="Times New Roman"/>
              </a:rPr>
              <a:t>, рядом с отверстиями закрепляем кружки, 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окрашенные </a:t>
            </a:r>
            <a:r>
              <a:rPr sz="2400">
                <a:latin typeface="Times New Roman"/>
                <a:ea typeface="Times New Roman"/>
                <a:cs typeface="Times New Roman"/>
              </a:rPr>
              <a:t>в </a:t>
            </a:r>
            <a:r>
              <a:rPr sz="2400">
                <a:latin typeface="Times New Roman"/>
                <a:ea typeface="Times New Roman"/>
                <a:cs typeface="Times New Roman"/>
              </a:rPr>
              <a:t>различные </a:t>
            </a:r>
            <a:r>
              <a:rPr sz="2400">
                <a:latin typeface="Times New Roman"/>
                <a:ea typeface="Times New Roman"/>
                <a:cs typeface="Times New Roman"/>
              </a:rPr>
              <a:t>цвет</a:t>
            </a:r>
            <a:r>
              <a:rPr sz="2400">
                <a:latin typeface="Times New Roman"/>
                <a:ea typeface="Times New Roman"/>
                <a:cs typeface="Times New Roman"/>
              </a:rPr>
              <a:t>а</a:t>
            </a:r>
            <a:r>
              <a:rPr sz="2400">
                <a:latin typeface="Times New Roman"/>
                <a:ea typeface="Times New Roman"/>
                <a:cs typeface="Times New Roman"/>
              </a:rPr>
              <a:t>. </a:t>
            </a:r>
            <a:r>
              <a:rPr sz="2400">
                <a:latin typeface="Times New Roman"/>
                <a:ea typeface="Times New Roman"/>
                <a:cs typeface="Times New Roman"/>
              </a:rPr>
              <a:t>Предлагаем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ребенку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подобрать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клубочек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нужного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цвета</a:t>
            </a:r>
            <a:r>
              <a:rPr sz="2400">
                <a:latin typeface="Times New Roman"/>
                <a:ea typeface="Times New Roman"/>
                <a:cs typeface="Times New Roman"/>
              </a:rPr>
              <a:t>, </a:t>
            </a:r>
            <a:r>
              <a:rPr sz="2400">
                <a:latin typeface="Times New Roman"/>
                <a:ea typeface="Times New Roman"/>
                <a:cs typeface="Times New Roman"/>
              </a:rPr>
              <a:t>размера</a:t>
            </a:r>
            <a:r>
              <a:rPr sz="2400">
                <a:latin typeface="Times New Roman"/>
                <a:ea typeface="Times New Roman"/>
                <a:cs typeface="Times New Roman"/>
              </a:rPr>
              <a:t> и </a:t>
            </a:r>
            <a:r>
              <a:rPr sz="2400">
                <a:latin typeface="Times New Roman"/>
                <a:ea typeface="Times New Roman"/>
                <a:cs typeface="Times New Roman"/>
              </a:rPr>
              <a:t>о</a:t>
            </a:r>
            <a:r>
              <a:rPr sz="2400">
                <a:latin typeface="Times New Roman"/>
                <a:ea typeface="Times New Roman"/>
                <a:cs typeface="Times New Roman"/>
              </a:rPr>
              <a:t>пропустить его  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в </a:t>
            </a:r>
            <a:r>
              <a:rPr sz="2400">
                <a:latin typeface="Times New Roman"/>
                <a:ea typeface="Times New Roman"/>
                <a:cs typeface="Times New Roman"/>
              </a:rPr>
              <a:t>соответствующее отверстие</a:t>
            </a:r>
            <a:r>
              <a:rPr sz="2400">
                <a:latin typeface="Times New Roman"/>
                <a:ea typeface="Times New Roman"/>
                <a:cs typeface="Times New Roman"/>
              </a:rPr>
              <a:t>. </a:t>
            </a:r>
            <a:endParaRPr sz="2400">
              <a:latin typeface="Times New Roman"/>
              <a:ea typeface="Times New Roman"/>
              <a:cs typeface="Times New Roman"/>
            </a:endParaRPr>
          </a:p>
          <a:p>
            <a:r>
              <a:rPr sz="2400">
                <a:latin typeface="Times New Roman"/>
                <a:ea typeface="Times New Roman"/>
                <a:cs typeface="Times New Roman"/>
              </a:rPr>
              <a:t>Клубочки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с </a:t>
            </a:r>
            <a:r>
              <a:rPr sz="2400">
                <a:latin typeface="Times New Roman"/>
                <a:ea typeface="Times New Roman"/>
                <a:cs typeface="Times New Roman"/>
              </a:rPr>
              <a:t>нитками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можно использовать </a:t>
            </a:r>
            <a:r>
              <a:rPr sz="2400">
                <a:latin typeface="Times New Roman"/>
                <a:ea typeface="Times New Roman"/>
                <a:cs typeface="Times New Roman"/>
              </a:rPr>
              <a:t>как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мячики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для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массажа</a:t>
            </a:r>
            <a:r>
              <a:rPr sz="2400">
                <a:latin typeface="Times New Roman"/>
                <a:ea typeface="Times New Roman"/>
                <a:cs typeface="Times New Roman"/>
              </a:rPr>
              <a:t>, прокатывая его между ладоней и 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endParaRPr sz="2400">
              <a:latin typeface="Times New Roman"/>
              <a:ea typeface="Times New Roman"/>
              <a:cs typeface="Times New Roman"/>
            </a:endParaRPr>
          </a:p>
          <a:p>
            <a:pPr indent="0" marL="358775">
              <a:buNone/>
            </a:pPr>
            <a:r>
              <a:rPr sz="2400">
                <a:latin typeface="Times New Roman"/>
                <a:ea typeface="Times New Roman"/>
                <a:cs typeface="Times New Roman"/>
              </a:rPr>
              <a:t>проговарива</a:t>
            </a:r>
            <a:r>
              <a:rPr sz="2400">
                <a:latin typeface="Times New Roman"/>
                <a:ea typeface="Times New Roman"/>
                <a:cs typeface="Times New Roman"/>
              </a:rPr>
              <a:t>я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текст</a:t>
            </a:r>
            <a:r>
              <a:rPr sz="2400">
                <a:latin typeface="Times New Roman"/>
                <a:ea typeface="Times New Roman"/>
                <a:cs typeface="Times New Roman"/>
              </a:rPr>
              <a:t> какого –либо стихотворения или </a:t>
            </a:r>
            <a:r>
              <a:rPr sz="2400">
                <a:latin typeface="Times New Roman"/>
                <a:ea typeface="Times New Roman"/>
                <a:cs typeface="Times New Roman"/>
              </a:rPr>
              <a:t>потешки</a:t>
            </a:r>
            <a:r>
              <a:rPr sz="2400">
                <a:latin typeface="Times New Roman"/>
                <a:ea typeface="Times New Roman"/>
                <a:cs typeface="Times New Roman"/>
              </a:rPr>
              <a:t>.</a:t>
            </a:r>
            <a:endParaRPr sz="2400">
              <a:latin typeface="Times New Roman"/>
              <a:ea typeface="Times New Roman"/>
              <a:cs typeface="Times New Roman"/>
            </a:endParaRPr>
          </a:p>
          <a:p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Для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развития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двигательной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активности</a:t>
            </a:r>
            <a:r>
              <a:rPr sz="2400">
                <a:latin typeface="Times New Roman"/>
                <a:ea typeface="Times New Roman"/>
                <a:cs typeface="Times New Roman"/>
              </a:rPr>
              <a:t>, ловкости 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используем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мотки ниток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при метании, подбрасывании, перекатывании и т.п.</a:t>
            </a:r>
            <a:endParaRPr sz="2400">
              <a:latin typeface="Times New Roman"/>
              <a:ea typeface="Times New Roman"/>
              <a:cs typeface="Times New Roman"/>
            </a:endParaRPr>
          </a:p>
        </p:txBody>
      </p:sp>
    </p:spTree>
  </p:cSld>
</p:sld>
</file>

<file path=ppt/slides/slide9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4="http://schemas.microsoft.com/office/spreadsheetml/2009/9/main" xmlns:xdr="http://schemas.openxmlformats.org/drawingml/2006/spreadsheetDrawing" xmlns:xm="http://schemas.microsoft.com/office/excel/2006/main" mc:Ignorable="co co-ooxml w14 x14 w15" showMasterSp="true">
  <p:cSld name="">
    <p:spTree>
      <p:nvGrpSpPr>
        <p:cNvPr hidden="false" id="124" name="GroupShape 124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25" name="Shape 125"/>
          <p:cNvSpPr txBox="true"/>
          <p:nvPr isPhoto="false">
            <p:ph idx="1" type="body"/>
          </p:nvPr>
        </p:nvSpPr>
        <p:spPr>
          <a:xfrm flipH="false" flipV="false" rot="0">
            <a:off x="467544" y="836713"/>
            <a:ext cx="8229600" cy="3024335"/>
          </a:xfrm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</a:lstStyle>
          <a:p>
            <a:pPr indent="-514350" marL="624078">
              <a:buFont typeface="+mj-lt"/>
              <a:buAutoNum startAt="1" type="arabicPeriod"/>
            </a:pPr>
            <a:r>
              <a:rPr sz="2400">
                <a:latin typeface="Times New Roman"/>
                <a:ea typeface="Times New Roman"/>
                <a:cs typeface="Times New Roman"/>
              </a:rPr>
              <a:t>Развиват</a:t>
            </a:r>
            <a:r>
              <a:rPr sz="2400">
                <a:latin typeface="Times New Roman"/>
                <a:ea typeface="Times New Roman"/>
                <a:cs typeface="Times New Roman"/>
              </a:rPr>
              <a:t>ь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моторику</a:t>
            </a:r>
            <a:r>
              <a:rPr sz="2400">
                <a:latin typeface="Times New Roman"/>
                <a:ea typeface="Times New Roman"/>
                <a:cs typeface="Times New Roman"/>
              </a:rPr>
              <a:t>, </a:t>
            </a:r>
            <a:r>
              <a:rPr sz="2400">
                <a:latin typeface="Times New Roman"/>
                <a:ea typeface="Times New Roman"/>
                <a:cs typeface="Times New Roman"/>
              </a:rPr>
              <a:t>координацию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движений</a:t>
            </a:r>
            <a:r>
              <a:rPr sz="2400">
                <a:latin typeface="Times New Roman"/>
                <a:ea typeface="Times New Roman"/>
                <a:cs typeface="Times New Roman"/>
              </a:rPr>
              <a:t>, </a:t>
            </a:r>
            <a:r>
              <a:rPr sz="2400">
                <a:latin typeface="Times New Roman"/>
                <a:ea typeface="Times New Roman"/>
                <a:cs typeface="Times New Roman"/>
              </a:rPr>
              <a:t>ловкость</a:t>
            </a:r>
            <a:r>
              <a:rPr sz="2400">
                <a:latin typeface="Times New Roman"/>
                <a:ea typeface="Times New Roman"/>
                <a:cs typeface="Times New Roman"/>
              </a:rPr>
              <a:t>, </a:t>
            </a:r>
            <a:r>
              <a:rPr sz="2400">
                <a:latin typeface="Times New Roman"/>
                <a:ea typeface="Times New Roman"/>
                <a:cs typeface="Times New Roman"/>
              </a:rPr>
              <a:t>мышление</a:t>
            </a:r>
            <a:r>
              <a:rPr sz="2400">
                <a:latin typeface="Times New Roman"/>
                <a:ea typeface="Times New Roman"/>
                <a:cs typeface="Times New Roman"/>
              </a:rPr>
              <a:t>,внимание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и </a:t>
            </a:r>
            <a:r>
              <a:rPr sz="2400">
                <a:latin typeface="Times New Roman"/>
                <a:ea typeface="Times New Roman"/>
                <a:cs typeface="Times New Roman"/>
              </a:rPr>
              <a:t>речевой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аппарат</a:t>
            </a:r>
            <a:r>
              <a:rPr sz="2400">
                <a:latin typeface="Times New Roman"/>
                <a:ea typeface="Times New Roman"/>
                <a:cs typeface="Times New Roman"/>
              </a:rPr>
              <a:t>.</a:t>
            </a:r>
            <a:endParaRPr sz="2400">
              <a:latin typeface="Times New Roman"/>
              <a:ea typeface="Times New Roman"/>
              <a:cs typeface="Times New Roman"/>
            </a:endParaRPr>
          </a:p>
          <a:p>
            <a:pPr indent="-514350" marL="624078">
              <a:buFont typeface="+mj-lt"/>
              <a:buAutoNum startAt="1" type="arabicPeriod"/>
            </a:pPr>
            <a:r>
              <a:rPr sz="2400">
                <a:latin typeface="Times New Roman"/>
                <a:ea typeface="Times New Roman"/>
                <a:cs typeface="Times New Roman"/>
              </a:rPr>
              <a:t>Обучить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различать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фигуры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по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признакам</a:t>
            </a:r>
            <a:r>
              <a:rPr sz="2400">
                <a:latin typeface="Times New Roman"/>
                <a:ea typeface="Times New Roman"/>
                <a:cs typeface="Times New Roman"/>
              </a:rPr>
              <a:t>: </a:t>
            </a:r>
            <a:r>
              <a:rPr sz="2400">
                <a:latin typeface="Times New Roman"/>
                <a:ea typeface="Times New Roman"/>
                <a:cs typeface="Times New Roman"/>
              </a:rPr>
              <a:t>форма</a:t>
            </a:r>
            <a:r>
              <a:rPr sz="2400">
                <a:latin typeface="Times New Roman"/>
                <a:ea typeface="Times New Roman"/>
                <a:cs typeface="Times New Roman"/>
              </a:rPr>
              <a:t>, </a:t>
            </a:r>
            <a:r>
              <a:rPr sz="2400">
                <a:latin typeface="Times New Roman"/>
                <a:ea typeface="Times New Roman"/>
                <a:cs typeface="Times New Roman"/>
              </a:rPr>
              <a:t>цвет</a:t>
            </a:r>
            <a:r>
              <a:rPr sz="2400">
                <a:latin typeface="Times New Roman"/>
                <a:ea typeface="Times New Roman"/>
                <a:cs typeface="Times New Roman"/>
              </a:rPr>
              <a:t>.</a:t>
            </a:r>
            <a:endParaRPr sz="2400">
              <a:latin typeface="Times New Roman"/>
              <a:ea typeface="Times New Roman"/>
              <a:cs typeface="Times New Roman"/>
            </a:endParaRPr>
          </a:p>
          <a:p>
            <a:pPr indent="-514350" marL="624078">
              <a:buFont typeface="+mj-lt"/>
              <a:buAutoNum startAt="1" type="arabicPeriod"/>
            </a:pPr>
            <a:r>
              <a:rPr sz="2400">
                <a:latin typeface="Times New Roman"/>
                <a:ea typeface="Times New Roman"/>
                <a:cs typeface="Times New Roman"/>
              </a:rPr>
              <a:t>Воспитывать</a:t>
            </a:r>
            <a:r>
              <a:rPr sz="2400">
                <a:latin typeface="Times New Roman"/>
                <a:ea typeface="Times New Roman"/>
                <a:cs typeface="Times New Roman"/>
              </a:rPr>
              <a:t> </a:t>
            </a:r>
            <a:r>
              <a:rPr sz="2400">
                <a:latin typeface="Times New Roman"/>
                <a:ea typeface="Times New Roman"/>
                <a:cs typeface="Times New Roman"/>
              </a:rPr>
              <a:t>усидчивость</a:t>
            </a:r>
            <a:r>
              <a:rPr sz="2400">
                <a:latin typeface="Times New Roman"/>
                <a:ea typeface="Times New Roman"/>
                <a:cs typeface="Times New Roman"/>
              </a:rPr>
              <a:t>, </a:t>
            </a:r>
            <a:r>
              <a:rPr sz="2400">
                <a:latin typeface="Times New Roman"/>
                <a:ea typeface="Times New Roman"/>
                <a:cs typeface="Times New Roman"/>
              </a:rPr>
              <a:t>старательность</a:t>
            </a:r>
            <a:r>
              <a:rPr sz="2400">
                <a:latin typeface="Times New Roman"/>
                <a:ea typeface="Times New Roman"/>
                <a:cs typeface="Times New Roman"/>
              </a:rPr>
              <a:t>.</a:t>
            </a:r>
            <a:endParaRPr sz="240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hidden="false" id="126" name="Shape 126"/>
          <p:cNvSpPr txBox="true"/>
          <p:nvPr isPhoto="false">
            <p:ph idx="0" type="title"/>
          </p:nvPr>
        </p:nvSpPr>
        <p:spPr>
          <a:xfrm flipH="false" flipV="false" rot="0">
            <a:off x="467544" y="0"/>
            <a:ext cx="8229600" cy="1143000"/>
          </a:xfrm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</a:lstStyle>
          <a:p>
            <a:pPr algn="ctr"/>
            <a:r>
              <a:rPr sz="28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Задачи</a:t>
            </a:r>
            <a:r>
              <a:rPr sz="28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8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игры</a:t>
            </a:r>
            <a:r>
              <a:rPr sz="28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sz="280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hidden="false" id="128" name="Picture 128"/>
          <p:cNvPicPr preferRelativeResize="true"/>
          <p:nvPr isPhoto="false"/>
        </p:nvPicPr>
        <p:blipFill>
          <a:blip r:embed="rId1"/>
          <a:srcRect b="18500" l="8066" r="9838" t="14301"/>
          <a:stretch/>
        </p:blipFill>
        <p:spPr>
          <a:xfrm flipH="false" flipV="false" rot="0">
            <a:off x="3995936" y="3284984"/>
            <a:ext cx="4667685" cy="3024336"/>
          </a:xfrm>
          <a:prstGeom prst="rect">
            <a:avLst/>
          </a:prstGeom>
          <a:ln w="9525">
            <a:noFill/>
            <a:headEnd len="med" type="none" w="med"/>
            <a:tailEnd len="med" type="none" w="med"/>
          </a:ln>
        </p:spPr>
      </p:pic>
    </p:spTree>
  </p:cSld>
</p:sld>
</file>

<file path=ppt/theme/theme1.xml><?xml version="1.0" encoding="utf-8"?>
<a:theme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4="http://schemas.microsoft.com/office/spreadsheetml/2009/9/main" xmlns:xdr="http://schemas.openxmlformats.org/drawingml/2006/spreadsheetDrawing" xmlns:xm="http://schemas.microsoft.com/office/excel/2006/main" name="Открытая">
  <a:themeElements>
    <a:clrScheme name="Открытая">
      <a:dk1>
        <a:srgbClr val="000000"/>
      </a:dk1>
      <a:lt1>
        <a:srgbClr val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Открытая">
      <a:fillStyleLst>
        <a:solidFill>
          <a:schemeClr val="phClr"/>
        </a:solidFill>
        <a:gradFill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</a:gradFill>
        <a:gradFill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</a:gradFill>
      </a:fillStyleLst>
      <a:lnStyleLst>
        <a:ln w="9525">
          <a:solidFill>
            <a:schemeClr val="phClr"/>
          </a:solidFill>
          <a:prstDash val="solid"/>
        </a:ln>
        <a:ln w="54999">
          <a:solidFill>
            <a:schemeClr val="phClr"/>
          </a:solidFill>
          <a:prstDash val="solid"/>
        </a:ln>
        <a:ln w="63500">
          <a:solidFill>
            <a:schemeClr val="phClr"/>
          </a:solidFill>
          <a:prstDash val="solid"/>
        </a:ln>
      </a:lnStyleLst>
      <a:effectStyleLst>
        <a:effectStyle>
          <a:effectLst>
            <a:outerShdw>
              <a:srgbClr val="000000">
                <a:alpha val="38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</a:gradFill>
        <a:noFill/>
      </a:bgFillStyleLst>
    </a:fmtScheme>
  </a:themeElements>
</a:theme>
</file>

<file path=docProps/app.xml><?xml version="1.0" encoding="utf-8"?>
<Properties xmlns="http://schemas.openxmlformats.org/officeDocument/2006/extended-properties">
  <Template>Normal.dotm</Template>
  <TotalTime>0</TotalTime>
  <DocSecurity>0</DocSecurity>
  <ScaleCrop>false</ScaleCrop>
  <Application>MyOffice-CoreFramework-Android/30-1057.739.7919.691.1@89f4a034c81d4209c3ded56ae0069fc9a02e31e4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modified xsi:type="dcterms:W3CDTF">2023-08-20T14:28:32Z</dcterms:modified>
</cp:coreProperties>
</file>